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94" r:id="rId2"/>
    <p:sldId id="286" r:id="rId3"/>
    <p:sldId id="295" r:id="rId4"/>
    <p:sldId id="293" r:id="rId5"/>
    <p:sldId id="296" r:id="rId6"/>
    <p:sldId id="297" r:id="rId7"/>
    <p:sldId id="298"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llosserie virginie" initials="hv" lastIdx="1" clrIdx="0">
    <p:extLst>
      <p:ext uri="{19B8F6BF-5375-455C-9EA6-DF929625EA0E}">
        <p15:presenceInfo xmlns:p15="http://schemas.microsoft.com/office/powerpoint/2012/main" userId="f1e56b39007a725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599"/>
  </p:normalViewPr>
  <p:slideViewPr>
    <p:cSldViewPr snapToGrid="0" snapToObjects="1">
      <p:cViewPr varScale="1">
        <p:scale>
          <a:sx n="72" d="100"/>
          <a:sy n="72" d="100"/>
        </p:scale>
        <p:origin x="6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7-02T14:46:27.992" idx="1">
    <p:pos x="1406" y="568"/>
    <p:text>Distinguer mieux peut-être la phase "réaliser la cartographie" et "produire la cartographie", les titres sont très proches mais la cartographie n'intervient réellement que dans le 2e temps</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A2FAC6-633D-B04E-B219-F180B6683E0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B9A2125-CC1E-874F-9D17-492428F83A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3DBD0CD-ADF2-FF4C-8CAE-EC8BABC10163}"/>
              </a:ext>
            </a:extLst>
          </p:cNvPr>
          <p:cNvSpPr>
            <a:spLocks noGrp="1"/>
          </p:cNvSpPr>
          <p:nvPr>
            <p:ph type="dt" sz="half" idx="10"/>
          </p:nvPr>
        </p:nvSpPr>
        <p:spPr/>
        <p:txBody>
          <a:bodyPr/>
          <a:lstStyle/>
          <a:p>
            <a:fld id="{17EB3C81-64A6-8448-BF61-9510AB5CFFB3}" type="datetimeFigureOut">
              <a:rPr lang="fr-FR" smtClean="0"/>
              <a:t>03/07/2020</a:t>
            </a:fld>
            <a:endParaRPr lang="fr-FR"/>
          </a:p>
        </p:txBody>
      </p:sp>
      <p:sp>
        <p:nvSpPr>
          <p:cNvPr id="5" name="Espace réservé du pied de page 4">
            <a:extLst>
              <a:ext uri="{FF2B5EF4-FFF2-40B4-BE49-F238E27FC236}">
                <a16:creationId xmlns:a16="http://schemas.microsoft.com/office/drawing/2014/main" id="{83D9D4A7-C81B-9743-984E-210E4159343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E6BD6F9-3225-E74A-98D9-A5860F880706}"/>
              </a:ext>
            </a:extLst>
          </p:cNvPr>
          <p:cNvSpPr>
            <a:spLocks noGrp="1"/>
          </p:cNvSpPr>
          <p:nvPr>
            <p:ph type="sldNum" sz="quarter" idx="12"/>
          </p:nvPr>
        </p:nvSpPr>
        <p:spPr/>
        <p:txBody>
          <a:bodyPr/>
          <a:lstStyle/>
          <a:p>
            <a:fld id="{F32B934D-32E6-9649-BA94-C00A3F285ADF}" type="slidenum">
              <a:rPr lang="fr-FR" smtClean="0"/>
              <a:t>‹N°›</a:t>
            </a:fld>
            <a:endParaRPr lang="fr-FR"/>
          </a:p>
        </p:txBody>
      </p:sp>
    </p:spTree>
    <p:extLst>
      <p:ext uri="{BB962C8B-B14F-4D97-AF65-F5344CB8AC3E}">
        <p14:creationId xmlns:p14="http://schemas.microsoft.com/office/powerpoint/2010/main" val="3062864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7BD66D-F24D-C14B-8D60-48C728FEC91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046256E7-AD8E-4749-A05A-B5D0D154D07D}"/>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61A61EE-DAD7-514B-ACC4-5B0C2BDFFEA8}"/>
              </a:ext>
            </a:extLst>
          </p:cNvPr>
          <p:cNvSpPr>
            <a:spLocks noGrp="1"/>
          </p:cNvSpPr>
          <p:nvPr>
            <p:ph type="dt" sz="half" idx="10"/>
          </p:nvPr>
        </p:nvSpPr>
        <p:spPr/>
        <p:txBody>
          <a:bodyPr/>
          <a:lstStyle/>
          <a:p>
            <a:fld id="{17EB3C81-64A6-8448-BF61-9510AB5CFFB3}" type="datetimeFigureOut">
              <a:rPr lang="fr-FR" smtClean="0"/>
              <a:t>03/07/2020</a:t>
            </a:fld>
            <a:endParaRPr lang="fr-FR"/>
          </a:p>
        </p:txBody>
      </p:sp>
      <p:sp>
        <p:nvSpPr>
          <p:cNvPr id="5" name="Espace réservé du pied de page 4">
            <a:extLst>
              <a:ext uri="{FF2B5EF4-FFF2-40B4-BE49-F238E27FC236}">
                <a16:creationId xmlns:a16="http://schemas.microsoft.com/office/drawing/2014/main" id="{2A9022E0-3990-6245-8AE6-ED49EB4430F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BBAB5CE-3917-EC44-B91A-F19D2F72ABE2}"/>
              </a:ext>
            </a:extLst>
          </p:cNvPr>
          <p:cNvSpPr>
            <a:spLocks noGrp="1"/>
          </p:cNvSpPr>
          <p:nvPr>
            <p:ph type="sldNum" sz="quarter" idx="12"/>
          </p:nvPr>
        </p:nvSpPr>
        <p:spPr/>
        <p:txBody>
          <a:bodyPr/>
          <a:lstStyle/>
          <a:p>
            <a:fld id="{F32B934D-32E6-9649-BA94-C00A3F285ADF}" type="slidenum">
              <a:rPr lang="fr-FR" smtClean="0"/>
              <a:t>‹N°›</a:t>
            </a:fld>
            <a:endParaRPr lang="fr-FR"/>
          </a:p>
        </p:txBody>
      </p:sp>
    </p:spTree>
    <p:extLst>
      <p:ext uri="{BB962C8B-B14F-4D97-AF65-F5344CB8AC3E}">
        <p14:creationId xmlns:p14="http://schemas.microsoft.com/office/powerpoint/2010/main" val="3357797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50D51A27-AC89-5C4F-B5DD-E2044BA4890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406D7A6-D591-AE45-A77B-2251D05A7582}"/>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2BC5093-D9BC-4D48-BE0F-CCFC51DBA337}"/>
              </a:ext>
            </a:extLst>
          </p:cNvPr>
          <p:cNvSpPr>
            <a:spLocks noGrp="1"/>
          </p:cNvSpPr>
          <p:nvPr>
            <p:ph type="dt" sz="half" idx="10"/>
          </p:nvPr>
        </p:nvSpPr>
        <p:spPr/>
        <p:txBody>
          <a:bodyPr/>
          <a:lstStyle/>
          <a:p>
            <a:fld id="{17EB3C81-64A6-8448-BF61-9510AB5CFFB3}" type="datetimeFigureOut">
              <a:rPr lang="fr-FR" smtClean="0"/>
              <a:t>03/07/2020</a:t>
            </a:fld>
            <a:endParaRPr lang="fr-FR"/>
          </a:p>
        </p:txBody>
      </p:sp>
      <p:sp>
        <p:nvSpPr>
          <p:cNvPr id="5" name="Espace réservé du pied de page 4">
            <a:extLst>
              <a:ext uri="{FF2B5EF4-FFF2-40B4-BE49-F238E27FC236}">
                <a16:creationId xmlns:a16="http://schemas.microsoft.com/office/drawing/2014/main" id="{10BC700E-8830-E748-9398-8B3DE6959FE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2D9800F-36AB-664E-9252-113ABF318DD5}"/>
              </a:ext>
            </a:extLst>
          </p:cNvPr>
          <p:cNvSpPr>
            <a:spLocks noGrp="1"/>
          </p:cNvSpPr>
          <p:nvPr>
            <p:ph type="sldNum" sz="quarter" idx="12"/>
          </p:nvPr>
        </p:nvSpPr>
        <p:spPr/>
        <p:txBody>
          <a:bodyPr/>
          <a:lstStyle/>
          <a:p>
            <a:fld id="{F32B934D-32E6-9649-BA94-C00A3F285ADF}" type="slidenum">
              <a:rPr lang="fr-FR" smtClean="0"/>
              <a:t>‹N°›</a:t>
            </a:fld>
            <a:endParaRPr lang="fr-FR"/>
          </a:p>
        </p:txBody>
      </p:sp>
    </p:spTree>
    <p:extLst>
      <p:ext uri="{BB962C8B-B14F-4D97-AF65-F5344CB8AC3E}">
        <p14:creationId xmlns:p14="http://schemas.microsoft.com/office/powerpoint/2010/main" val="4052002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E431FA-3740-E644-9F62-145866BE78B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AEB6469-08DE-344F-8E55-5AA96605201A}"/>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7137662-ED82-6648-8DDE-13215FB54174}"/>
              </a:ext>
            </a:extLst>
          </p:cNvPr>
          <p:cNvSpPr>
            <a:spLocks noGrp="1"/>
          </p:cNvSpPr>
          <p:nvPr>
            <p:ph type="dt" sz="half" idx="10"/>
          </p:nvPr>
        </p:nvSpPr>
        <p:spPr/>
        <p:txBody>
          <a:bodyPr/>
          <a:lstStyle/>
          <a:p>
            <a:fld id="{17EB3C81-64A6-8448-BF61-9510AB5CFFB3}" type="datetimeFigureOut">
              <a:rPr lang="fr-FR" smtClean="0"/>
              <a:t>03/07/2020</a:t>
            </a:fld>
            <a:endParaRPr lang="fr-FR"/>
          </a:p>
        </p:txBody>
      </p:sp>
      <p:sp>
        <p:nvSpPr>
          <p:cNvPr id="5" name="Espace réservé du pied de page 4">
            <a:extLst>
              <a:ext uri="{FF2B5EF4-FFF2-40B4-BE49-F238E27FC236}">
                <a16:creationId xmlns:a16="http://schemas.microsoft.com/office/drawing/2014/main" id="{CEE355C1-20B3-AD41-87C0-A1AED8D6AC2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05E3488-C4D7-5F49-A293-C4BEAFCA6076}"/>
              </a:ext>
            </a:extLst>
          </p:cNvPr>
          <p:cNvSpPr>
            <a:spLocks noGrp="1"/>
          </p:cNvSpPr>
          <p:nvPr>
            <p:ph type="sldNum" sz="quarter" idx="12"/>
          </p:nvPr>
        </p:nvSpPr>
        <p:spPr/>
        <p:txBody>
          <a:bodyPr/>
          <a:lstStyle/>
          <a:p>
            <a:fld id="{F32B934D-32E6-9649-BA94-C00A3F285ADF}" type="slidenum">
              <a:rPr lang="fr-FR" smtClean="0"/>
              <a:t>‹N°›</a:t>
            </a:fld>
            <a:endParaRPr lang="fr-FR"/>
          </a:p>
        </p:txBody>
      </p:sp>
    </p:spTree>
    <p:extLst>
      <p:ext uri="{BB962C8B-B14F-4D97-AF65-F5344CB8AC3E}">
        <p14:creationId xmlns:p14="http://schemas.microsoft.com/office/powerpoint/2010/main" val="232076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16297A-AFF6-8A42-A588-C086FAF69D8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674BE5F7-0650-F540-A3ED-70E9ED48BC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A6E8A047-23CD-E248-9025-6E2799FC7FB8}"/>
              </a:ext>
            </a:extLst>
          </p:cNvPr>
          <p:cNvSpPr>
            <a:spLocks noGrp="1"/>
          </p:cNvSpPr>
          <p:nvPr>
            <p:ph type="dt" sz="half" idx="10"/>
          </p:nvPr>
        </p:nvSpPr>
        <p:spPr/>
        <p:txBody>
          <a:bodyPr/>
          <a:lstStyle/>
          <a:p>
            <a:fld id="{17EB3C81-64A6-8448-BF61-9510AB5CFFB3}" type="datetimeFigureOut">
              <a:rPr lang="fr-FR" smtClean="0"/>
              <a:t>03/07/2020</a:t>
            </a:fld>
            <a:endParaRPr lang="fr-FR"/>
          </a:p>
        </p:txBody>
      </p:sp>
      <p:sp>
        <p:nvSpPr>
          <p:cNvPr id="5" name="Espace réservé du pied de page 4">
            <a:extLst>
              <a:ext uri="{FF2B5EF4-FFF2-40B4-BE49-F238E27FC236}">
                <a16:creationId xmlns:a16="http://schemas.microsoft.com/office/drawing/2014/main" id="{F5209475-BBC7-B44E-978C-44D14CF8C6E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8CAC575-34D8-6E4D-A35D-597BDC6331F8}"/>
              </a:ext>
            </a:extLst>
          </p:cNvPr>
          <p:cNvSpPr>
            <a:spLocks noGrp="1"/>
          </p:cNvSpPr>
          <p:nvPr>
            <p:ph type="sldNum" sz="quarter" idx="12"/>
          </p:nvPr>
        </p:nvSpPr>
        <p:spPr/>
        <p:txBody>
          <a:bodyPr/>
          <a:lstStyle/>
          <a:p>
            <a:fld id="{F32B934D-32E6-9649-BA94-C00A3F285ADF}" type="slidenum">
              <a:rPr lang="fr-FR" smtClean="0"/>
              <a:t>‹N°›</a:t>
            </a:fld>
            <a:endParaRPr lang="fr-FR"/>
          </a:p>
        </p:txBody>
      </p:sp>
    </p:spTree>
    <p:extLst>
      <p:ext uri="{BB962C8B-B14F-4D97-AF65-F5344CB8AC3E}">
        <p14:creationId xmlns:p14="http://schemas.microsoft.com/office/powerpoint/2010/main" val="1873585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31D881-B73A-8B43-8E99-0DC7935DF64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AF70F28-03CB-2044-8EAE-A36CD0571309}"/>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51040804-F9EA-8E43-BCA3-562611DFD96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AC50AD3F-C8ED-AE47-84AE-E13448BBE31E}"/>
              </a:ext>
            </a:extLst>
          </p:cNvPr>
          <p:cNvSpPr>
            <a:spLocks noGrp="1"/>
          </p:cNvSpPr>
          <p:nvPr>
            <p:ph type="dt" sz="half" idx="10"/>
          </p:nvPr>
        </p:nvSpPr>
        <p:spPr/>
        <p:txBody>
          <a:bodyPr/>
          <a:lstStyle/>
          <a:p>
            <a:fld id="{17EB3C81-64A6-8448-BF61-9510AB5CFFB3}" type="datetimeFigureOut">
              <a:rPr lang="fr-FR" smtClean="0"/>
              <a:t>03/07/2020</a:t>
            </a:fld>
            <a:endParaRPr lang="fr-FR"/>
          </a:p>
        </p:txBody>
      </p:sp>
      <p:sp>
        <p:nvSpPr>
          <p:cNvPr id="6" name="Espace réservé du pied de page 5">
            <a:extLst>
              <a:ext uri="{FF2B5EF4-FFF2-40B4-BE49-F238E27FC236}">
                <a16:creationId xmlns:a16="http://schemas.microsoft.com/office/drawing/2014/main" id="{3A7745E8-3BDA-3242-9FC1-4853FA27811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DEBE34F-1370-FF4C-9868-F4ED5D64AD6D}"/>
              </a:ext>
            </a:extLst>
          </p:cNvPr>
          <p:cNvSpPr>
            <a:spLocks noGrp="1"/>
          </p:cNvSpPr>
          <p:nvPr>
            <p:ph type="sldNum" sz="quarter" idx="12"/>
          </p:nvPr>
        </p:nvSpPr>
        <p:spPr/>
        <p:txBody>
          <a:bodyPr/>
          <a:lstStyle/>
          <a:p>
            <a:fld id="{F32B934D-32E6-9649-BA94-C00A3F285ADF}" type="slidenum">
              <a:rPr lang="fr-FR" smtClean="0"/>
              <a:t>‹N°›</a:t>
            </a:fld>
            <a:endParaRPr lang="fr-FR"/>
          </a:p>
        </p:txBody>
      </p:sp>
    </p:spTree>
    <p:extLst>
      <p:ext uri="{BB962C8B-B14F-4D97-AF65-F5344CB8AC3E}">
        <p14:creationId xmlns:p14="http://schemas.microsoft.com/office/powerpoint/2010/main" val="1724660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09A7EA-1E9D-0443-8536-A044A81F8F9E}"/>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F1DB297-3B09-6D4F-BED3-D5410AA023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E5A8E04-83C3-F94E-92CC-DACB3905F4EC}"/>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880F617-673D-7047-8ABD-164945F1E2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C8615D6-0A8F-1642-8F43-ECABAA87731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03A201CB-84A3-5441-9BDB-E345D6104EB0}"/>
              </a:ext>
            </a:extLst>
          </p:cNvPr>
          <p:cNvSpPr>
            <a:spLocks noGrp="1"/>
          </p:cNvSpPr>
          <p:nvPr>
            <p:ph type="dt" sz="half" idx="10"/>
          </p:nvPr>
        </p:nvSpPr>
        <p:spPr/>
        <p:txBody>
          <a:bodyPr/>
          <a:lstStyle/>
          <a:p>
            <a:fld id="{17EB3C81-64A6-8448-BF61-9510AB5CFFB3}" type="datetimeFigureOut">
              <a:rPr lang="fr-FR" smtClean="0"/>
              <a:t>03/07/2020</a:t>
            </a:fld>
            <a:endParaRPr lang="fr-FR"/>
          </a:p>
        </p:txBody>
      </p:sp>
      <p:sp>
        <p:nvSpPr>
          <p:cNvPr id="8" name="Espace réservé du pied de page 7">
            <a:extLst>
              <a:ext uri="{FF2B5EF4-FFF2-40B4-BE49-F238E27FC236}">
                <a16:creationId xmlns:a16="http://schemas.microsoft.com/office/drawing/2014/main" id="{B120AF7C-F090-6940-AC69-24A62BBE9DB0}"/>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B2561A3B-4C35-7742-A19C-2C4E721BD6D3}"/>
              </a:ext>
            </a:extLst>
          </p:cNvPr>
          <p:cNvSpPr>
            <a:spLocks noGrp="1"/>
          </p:cNvSpPr>
          <p:nvPr>
            <p:ph type="sldNum" sz="quarter" idx="12"/>
          </p:nvPr>
        </p:nvSpPr>
        <p:spPr/>
        <p:txBody>
          <a:bodyPr/>
          <a:lstStyle/>
          <a:p>
            <a:fld id="{F32B934D-32E6-9649-BA94-C00A3F285ADF}" type="slidenum">
              <a:rPr lang="fr-FR" smtClean="0"/>
              <a:t>‹N°›</a:t>
            </a:fld>
            <a:endParaRPr lang="fr-FR"/>
          </a:p>
        </p:txBody>
      </p:sp>
    </p:spTree>
    <p:extLst>
      <p:ext uri="{BB962C8B-B14F-4D97-AF65-F5344CB8AC3E}">
        <p14:creationId xmlns:p14="http://schemas.microsoft.com/office/powerpoint/2010/main" val="3825010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D0847A-1067-E344-B952-5733F8D6321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6A15975-4E94-924E-A0B4-692D0BC5861D}"/>
              </a:ext>
            </a:extLst>
          </p:cNvPr>
          <p:cNvSpPr>
            <a:spLocks noGrp="1"/>
          </p:cNvSpPr>
          <p:nvPr>
            <p:ph type="dt" sz="half" idx="10"/>
          </p:nvPr>
        </p:nvSpPr>
        <p:spPr/>
        <p:txBody>
          <a:bodyPr/>
          <a:lstStyle/>
          <a:p>
            <a:fld id="{17EB3C81-64A6-8448-BF61-9510AB5CFFB3}" type="datetimeFigureOut">
              <a:rPr lang="fr-FR" smtClean="0"/>
              <a:t>03/07/2020</a:t>
            </a:fld>
            <a:endParaRPr lang="fr-FR"/>
          </a:p>
        </p:txBody>
      </p:sp>
      <p:sp>
        <p:nvSpPr>
          <p:cNvPr id="4" name="Espace réservé du pied de page 3">
            <a:extLst>
              <a:ext uri="{FF2B5EF4-FFF2-40B4-BE49-F238E27FC236}">
                <a16:creationId xmlns:a16="http://schemas.microsoft.com/office/drawing/2014/main" id="{01D0656F-243D-C445-9902-8533AA806E94}"/>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36B776A2-1A5D-CA49-AF4C-D7AA5FA8E157}"/>
              </a:ext>
            </a:extLst>
          </p:cNvPr>
          <p:cNvSpPr>
            <a:spLocks noGrp="1"/>
          </p:cNvSpPr>
          <p:nvPr>
            <p:ph type="sldNum" sz="quarter" idx="12"/>
          </p:nvPr>
        </p:nvSpPr>
        <p:spPr/>
        <p:txBody>
          <a:bodyPr/>
          <a:lstStyle/>
          <a:p>
            <a:fld id="{F32B934D-32E6-9649-BA94-C00A3F285ADF}" type="slidenum">
              <a:rPr lang="fr-FR" smtClean="0"/>
              <a:t>‹N°›</a:t>
            </a:fld>
            <a:endParaRPr lang="fr-FR"/>
          </a:p>
        </p:txBody>
      </p:sp>
    </p:spTree>
    <p:extLst>
      <p:ext uri="{BB962C8B-B14F-4D97-AF65-F5344CB8AC3E}">
        <p14:creationId xmlns:p14="http://schemas.microsoft.com/office/powerpoint/2010/main" val="2031646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904B1FB-B0BF-F840-9208-A30552BDD189}"/>
              </a:ext>
            </a:extLst>
          </p:cNvPr>
          <p:cNvSpPr>
            <a:spLocks noGrp="1"/>
          </p:cNvSpPr>
          <p:nvPr>
            <p:ph type="dt" sz="half" idx="10"/>
          </p:nvPr>
        </p:nvSpPr>
        <p:spPr/>
        <p:txBody>
          <a:bodyPr/>
          <a:lstStyle/>
          <a:p>
            <a:fld id="{17EB3C81-64A6-8448-BF61-9510AB5CFFB3}" type="datetimeFigureOut">
              <a:rPr lang="fr-FR" smtClean="0"/>
              <a:t>03/07/2020</a:t>
            </a:fld>
            <a:endParaRPr lang="fr-FR"/>
          </a:p>
        </p:txBody>
      </p:sp>
      <p:sp>
        <p:nvSpPr>
          <p:cNvPr id="3" name="Espace réservé du pied de page 2">
            <a:extLst>
              <a:ext uri="{FF2B5EF4-FFF2-40B4-BE49-F238E27FC236}">
                <a16:creationId xmlns:a16="http://schemas.microsoft.com/office/drawing/2014/main" id="{0C6A671B-1DA1-6C4B-B433-F91711B48C54}"/>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564DD213-616F-AF4C-992E-18B624450E40}"/>
              </a:ext>
            </a:extLst>
          </p:cNvPr>
          <p:cNvSpPr>
            <a:spLocks noGrp="1"/>
          </p:cNvSpPr>
          <p:nvPr>
            <p:ph type="sldNum" sz="quarter" idx="12"/>
          </p:nvPr>
        </p:nvSpPr>
        <p:spPr/>
        <p:txBody>
          <a:bodyPr/>
          <a:lstStyle/>
          <a:p>
            <a:fld id="{F32B934D-32E6-9649-BA94-C00A3F285ADF}" type="slidenum">
              <a:rPr lang="fr-FR" smtClean="0"/>
              <a:t>‹N°›</a:t>
            </a:fld>
            <a:endParaRPr lang="fr-FR"/>
          </a:p>
        </p:txBody>
      </p:sp>
    </p:spTree>
    <p:extLst>
      <p:ext uri="{BB962C8B-B14F-4D97-AF65-F5344CB8AC3E}">
        <p14:creationId xmlns:p14="http://schemas.microsoft.com/office/powerpoint/2010/main" val="276858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6D8478-04F5-A84F-A69D-DA5D61309A0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F8F3D905-1947-CE4D-82C4-2CDCECD0C8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9ECDEA20-8860-A846-AE39-591FFD93BE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8B31B2C-98B8-0348-AE72-54A1189459AC}"/>
              </a:ext>
            </a:extLst>
          </p:cNvPr>
          <p:cNvSpPr>
            <a:spLocks noGrp="1"/>
          </p:cNvSpPr>
          <p:nvPr>
            <p:ph type="dt" sz="half" idx="10"/>
          </p:nvPr>
        </p:nvSpPr>
        <p:spPr/>
        <p:txBody>
          <a:bodyPr/>
          <a:lstStyle/>
          <a:p>
            <a:fld id="{17EB3C81-64A6-8448-BF61-9510AB5CFFB3}" type="datetimeFigureOut">
              <a:rPr lang="fr-FR" smtClean="0"/>
              <a:t>03/07/2020</a:t>
            </a:fld>
            <a:endParaRPr lang="fr-FR"/>
          </a:p>
        </p:txBody>
      </p:sp>
      <p:sp>
        <p:nvSpPr>
          <p:cNvPr id="6" name="Espace réservé du pied de page 5">
            <a:extLst>
              <a:ext uri="{FF2B5EF4-FFF2-40B4-BE49-F238E27FC236}">
                <a16:creationId xmlns:a16="http://schemas.microsoft.com/office/drawing/2014/main" id="{C824E258-09AE-7943-ACDA-7C50D53C424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E7AAD3A-D099-5744-AFB5-2554B1555DCD}"/>
              </a:ext>
            </a:extLst>
          </p:cNvPr>
          <p:cNvSpPr>
            <a:spLocks noGrp="1"/>
          </p:cNvSpPr>
          <p:nvPr>
            <p:ph type="sldNum" sz="quarter" idx="12"/>
          </p:nvPr>
        </p:nvSpPr>
        <p:spPr/>
        <p:txBody>
          <a:bodyPr/>
          <a:lstStyle/>
          <a:p>
            <a:fld id="{F32B934D-32E6-9649-BA94-C00A3F285ADF}" type="slidenum">
              <a:rPr lang="fr-FR" smtClean="0"/>
              <a:t>‹N°›</a:t>
            </a:fld>
            <a:endParaRPr lang="fr-FR"/>
          </a:p>
        </p:txBody>
      </p:sp>
    </p:spTree>
    <p:extLst>
      <p:ext uri="{BB962C8B-B14F-4D97-AF65-F5344CB8AC3E}">
        <p14:creationId xmlns:p14="http://schemas.microsoft.com/office/powerpoint/2010/main" val="1540129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46E094-B073-6246-BF8D-4C6EA3B423A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7204C8D0-F90F-C241-AB02-07B2D00904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AEA95F0-AEC9-9141-97CB-4E7A82EA8C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1F0226E-CA17-3A47-89D1-F9C22623918A}"/>
              </a:ext>
            </a:extLst>
          </p:cNvPr>
          <p:cNvSpPr>
            <a:spLocks noGrp="1"/>
          </p:cNvSpPr>
          <p:nvPr>
            <p:ph type="dt" sz="half" idx="10"/>
          </p:nvPr>
        </p:nvSpPr>
        <p:spPr/>
        <p:txBody>
          <a:bodyPr/>
          <a:lstStyle/>
          <a:p>
            <a:fld id="{17EB3C81-64A6-8448-BF61-9510AB5CFFB3}" type="datetimeFigureOut">
              <a:rPr lang="fr-FR" smtClean="0"/>
              <a:t>03/07/2020</a:t>
            </a:fld>
            <a:endParaRPr lang="fr-FR"/>
          </a:p>
        </p:txBody>
      </p:sp>
      <p:sp>
        <p:nvSpPr>
          <p:cNvPr id="6" name="Espace réservé du pied de page 5">
            <a:extLst>
              <a:ext uri="{FF2B5EF4-FFF2-40B4-BE49-F238E27FC236}">
                <a16:creationId xmlns:a16="http://schemas.microsoft.com/office/drawing/2014/main" id="{0A44AC84-5DF3-FD4E-9204-BDD37A665C4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D5AF889-A656-4C4C-A01D-AEDD366EACB7}"/>
              </a:ext>
            </a:extLst>
          </p:cNvPr>
          <p:cNvSpPr>
            <a:spLocks noGrp="1"/>
          </p:cNvSpPr>
          <p:nvPr>
            <p:ph type="sldNum" sz="quarter" idx="12"/>
          </p:nvPr>
        </p:nvSpPr>
        <p:spPr/>
        <p:txBody>
          <a:bodyPr/>
          <a:lstStyle/>
          <a:p>
            <a:fld id="{F32B934D-32E6-9649-BA94-C00A3F285ADF}" type="slidenum">
              <a:rPr lang="fr-FR" smtClean="0"/>
              <a:t>‹N°›</a:t>
            </a:fld>
            <a:endParaRPr lang="fr-FR"/>
          </a:p>
        </p:txBody>
      </p:sp>
    </p:spTree>
    <p:extLst>
      <p:ext uri="{BB962C8B-B14F-4D97-AF65-F5344CB8AC3E}">
        <p14:creationId xmlns:p14="http://schemas.microsoft.com/office/powerpoint/2010/main" val="4265747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46680A2-C820-FB44-9C5D-697A698B74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51D34F8-A883-634B-92D6-220ADDB9C7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1D65567-13DF-EC43-8E53-2872323143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EB3C81-64A6-8448-BF61-9510AB5CFFB3}" type="datetimeFigureOut">
              <a:rPr lang="fr-FR" smtClean="0"/>
              <a:t>03/07/2020</a:t>
            </a:fld>
            <a:endParaRPr lang="fr-FR"/>
          </a:p>
        </p:txBody>
      </p:sp>
      <p:sp>
        <p:nvSpPr>
          <p:cNvPr id="5" name="Espace réservé du pied de page 4">
            <a:extLst>
              <a:ext uri="{FF2B5EF4-FFF2-40B4-BE49-F238E27FC236}">
                <a16:creationId xmlns:a16="http://schemas.microsoft.com/office/drawing/2014/main" id="{A07A6583-CEC0-6549-B5B7-E7C9707D60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3F752CC9-EE6F-6F46-9366-734B67106D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2B934D-32E6-9649-BA94-C00A3F285ADF}" type="slidenum">
              <a:rPr lang="fr-FR" smtClean="0"/>
              <a:t>‹N°›</a:t>
            </a:fld>
            <a:endParaRPr lang="fr-FR"/>
          </a:p>
        </p:txBody>
      </p:sp>
    </p:spTree>
    <p:extLst>
      <p:ext uri="{BB962C8B-B14F-4D97-AF65-F5344CB8AC3E}">
        <p14:creationId xmlns:p14="http://schemas.microsoft.com/office/powerpoint/2010/main" val="1135881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hyperlink" Target="https://www.youtube.com/watch?v=rkhrbsGkb6U" TargetMode="External"/><Relationship Id="rId4" Type="http://schemas.openxmlformats.org/officeDocument/2006/relationships/hyperlink" Target="http://controverses.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monde-diplomatique.fr/2005/09/A/12878" TargetMode="External"/><Relationship Id="rId2" Type="http://schemas.openxmlformats.org/officeDocument/2006/relationships/hyperlink" Target="https://www.un.org/fr/chronicle/article/les-nations-unies-apres-70-ans-dexistence-les-realisations-et-les-echecs"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scholar.google.com/" TargetMode="External"/><Relationship Id="rId1" Type="http://schemas.openxmlformats.org/officeDocument/2006/relationships/slideLayout" Target="../slideLayouts/slideLayout7.xml"/><Relationship Id="rId4" Type="http://schemas.openxmlformats.org/officeDocument/2006/relationships/comments" Target="../comments/comment1.xml"/></Relationships>
</file>

<file path=ppt/slides/_rels/slide7.xml.rels><?xml version="1.0" encoding="UTF-8" standalone="yes"?>
<Relationships xmlns="http://schemas.openxmlformats.org/package/2006/relationships"><Relationship Id="rId3" Type="http://schemas.openxmlformats.org/officeDocument/2006/relationships/hyperlink" Target="https://dane.ac-lyon.fr/spip/IMG/scenari/ecds/co/atelier_3.html" TargetMode="External"/><Relationship Id="rId2" Type="http://schemas.openxmlformats.org/officeDocument/2006/relationships/hyperlink" Target="http://qsv.ensfea.fr/boite-a-outils-pedagogiques/outils-pour-les-profs/cartographie-de-controverses/"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9C6E5699-B3B8-7649-9091-8BE898D422C8}"/>
              </a:ext>
            </a:extLst>
          </p:cNvPr>
          <p:cNvPicPr>
            <a:picLocks noChangeAspect="1"/>
          </p:cNvPicPr>
          <p:nvPr/>
        </p:nvPicPr>
        <p:blipFill>
          <a:blip r:embed="rId2"/>
          <a:stretch>
            <a:fillRect/>
          </a:stretch>
        </p:blipFill>
        <p:spPr>
          <a:xfrm>
            <a:off x="0" y="-1"/>
            <a:ext cx="7167415" cy="6302829"/>
          </a:xfrm>
          <a:prstGeom prst="rect">
            <a:avLst/>
          </a:prstGeom>
        </p:spPr>
      </p:pic>
      <p:pic>
        <p:nvPicPr>
          <p:cNvPr id="5" name="Image 4">
            <a:extLst>
              <a:ext uri="{FF2B5EF4-FFF2-40B4-BE49-F238E27FC236}">
                <a16:creationId xmlns:a16="http://schemas.microsoft.com/office/drawing/2014/main" id="{1F5C0679-C279-DA42-A348-0BF541D6E7B0}"/>
              </a:ext>
            </a:extLst>
          </p:cNvPr>
          <p:cNvPicPr>
            <a:picLocks noChangeAspect="1"/>
          </p:cNvPicPr>
          <p:nvPr/>
        </p:nvPicPr>
        <p:blipFill rotWithShape="1">
          <a:blip r:embed="rId3"/>
          <a:srcRect l="27647"/>
          <a:stretch/>
        </p:blipFill>
        <p:spPr>
          <a:xfrm>
            <a:off x="7167415" y="4378780"/>
            <a:ext cx="4997768" cy="1956706"/>
          </a:xfrm>
          <a:prstGeom prst="rect">
            <a:avLst/>
          </a:prstGeom>
        </p:spPr>
      </p:pic>
      <p:sp>
        <p:nvSpPr>
          <p:cNvPr id="8" name="ZoneTexte 7">
            <a:extLst>
              <a:ext uri="{FF2B5EF4-FFF2-40B4-BE49-F238E27FC236}">
                <a16:creationId xmlns:a16="http://schemas.microsoft.com/office/drawing/2014/main" id="{C6F304F7-FD52-2440-AAF7-0ADB01BF6A46}"/>
              </a:ext>
            </a:extLst>
          </p:cNvPr>
          <p:cNvSpPr txBox="1"/>
          <p:nvPr/>
        </p:nvSpPr>
        <p:spPr>
          <a:xfrm>
            <a:off x="8057262" y="2126304"/>
            <a:ext cx="3804557" cy="1754326"/>
          </a:xfrm>
          <a:prstGeom prst="rect">
            <a:avLst/>
          </a:prstGeom>
          <a:noFill/>
        </p:spPr>
        <p:txBody>
          <a:bodyPr wrap="square" rtlCol="0">
            <a:spAutoFit/>
          </a:bodyPr>
          <a:lstStyle/>
          <a:p>
            <a:r>
              <a:rPr lang="fr-FR" dirty="0">
                <a:hlinkClick r:id="rId4"/>
              </a:rPr>
              <a:t>http://controverses.org/</a:t>
            </a:r>
            <a:endParaRPr lang="fr-FR" dirty="0"/>
          </a:p>
          <a:p>
            <a:endParaRPr lang="fr-FR" dirty="0"/>
          </a:p>
          <a:p>
            <a:endParaRPr lang="fr-FR" dirty="0"/>
          </a:p>
          <a:p>
            <a:r>
              <a:rPr lang="fr-FR" dirty="0">
                <a:hlinkClick r:id="rId5"/>
              </a:rPr>
              <a:t>https://www.youtube.com/watch?v=rkhrbsGkb6U</a:t>
            </a:r>
            <a:endParaRPr lang="fr-FR" dirty="0"/>
          </a:p>
          <a:p>
            <a:endParaRPr lang="fr-FR" dirty="0"/>
          </a:p>
        </p:txBody>
      </p:sp>
      <p:sp>
        <p:nvSpPr>
          <p:cNvPr id="9" name="ZoneTexte 8">
            <a:extLst>
              <a:ext uri="{FF2B5EF4-FFF2-40B4-BE49-F238E27FC236}">
                <a16:creationId xmlns:a16="http://schemas.microsoft.com/office/drawing/2014/main" id="{41D0BF69-8C86-E740-B704-68508167AA91}"/>
              </a:ext>
            </a:extLst>
          </p:cNvPr>
          <p:cNvSpPr txBox="1"/>
          <p:nvPr/>
        </p:nvSpPr>
        <p:spPr>
          <a:xfrm>
            <a:off x="7509511" y="925975"/>
            <a:ext cx="4169346" cy="1200329"/>
          </a:xfrm>
          <a:prstGeom prst="rect">
            <a:avLst/>
          </a:prstGeom>
          <a:noFill/>
        </p:spPr>
        <p:txBody>
          <a:bodyPr wrap="square" rtlCol="0">
            <a:spAutoFit/>
          </a:bodyPr>
          <a:lstStyle/>
          <a:p>
            <a:r>
              <a:rPr lang="fr-FR" i="1" dirty="0"/>
              <a:t>La cartographie des controverses a </a:t>
            </a:r>
            <a:r>
              <a:rPr lang="fr-FR" i="1" dirty="0" err="1"/>
              <a:t>éte</a:t>
            </a:r>
            <a:r>
              <a:rPr lang="fr-FR" i="1" dirty="0"/>
              <a:t>́ </a:t>
            </a:r>
            <a:r>
              <a:rPr lang="fr-FR" i="1" dirty="0" err="1"/>
              <a:t>créée</a:t>
            </a:r>
            <a:r>
              <a:rPr lang="fr-FR" i="1" dirty="0"/>
              <a:t> à l’Ecole des Mines par Bruno </a:t>
            </a:r>
            <a:r>
              <a:rPr lang="fr-FR" i="1" dirty="0" err="1"/>
              <a:t>Latour</a:t>
            </a:r>
            <a:r>
              <a:rPr lang="fr-FR" i="1" dirty="0"/>
              <a:t> et </a:t>
            </a:r>
            <a:r>
              <a:rPr lang="fr-FR" i="1" dirty="0" err="1"/>
              <a:t>développée</a:t>
            </a:r>
            <a:r>
              <a:rPr lang="fr-FR" i="1" dirty="0"/>
              <a:t> ensuite à Sciences Po par Thomas </a:t>
            </a:r>
            <a:r>
              <a:rPr lang="fr-FR" i="1" dirty="0" err="1"/>
              <a:t>Venturini</a:t>
            </a:r>
            <a:r>
              <a:rPr lang="fr-FR" i="1" dirty="0"/>
              <a:t> </a:t>
            </a:r>
          </a:p>
        </p:txBody>
      </p:sp>
    </p:spTree>
    <p:extLst>
      <p:ext uri="{BB962C8B-B14F-4D97-AF65-F5344CB8AC3E}">
        <p14:creationId xmlns:p14="http://schemas.microsoft.com/office/powerpoint/2010/main" val="914476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CD2E642C-C37A-AC4A-8298-D04B57794F07}"/>
              </a:ext>
            </a:extLst>
          </p:cNvPr>
          <p:cNvSpPr txBox="1"/>
          <p:nvPr/>
        </p:nvSpPr>
        <p:spPr>
          <a:xfrm>
            <a:off x="150471" y="596880"/>
            <a:ext cx="11956648" cy="5909310"/>
          </a:xfrm>
          <a:prstGeom prst="rect">
            <a:avLst/>
          </a:prstGeom>
          <a:noFill/>
        </p:spPr>
        <p:txBody>
          <a:bodyPr wrap="square" rtlCol="0">
            <a:spAutoFit/>
          </a:bodyPr>
          <a:lstStyle/>
          <a:p>
            <a:pPr algn="just"/>
            <a:r>
              <a:rPr lang="fr-FR" dirty="0"/>
              <a:t>- Une </a:t>
            </a:r>
            <a:r>
              <a:rPr lang="fr-FR" b="1" dirty="0"/>
              <a:t>controverse</a:t>
            </a:r>
            <a:r>
              <a:rPr lang="fr-FR" dirty="0"/>
              <a:t> est une situation de conflit où </a:t>
            </a:r>
            <a:r>
              <a:rPr lang="fr-FR" b="1" dirty="0"/>
              <a:t>plusieurs acteurs de plusieurs types </a:t>
            </a:r>
            <a:r>
              <a:rPr lang="fr-FR" dirty="0"/>
              <a:t>s'opposent sur plusieurs questions concernant plusieurs enjeux: il s'agit d'</a:t>
            </a:r>
            <a:r>
              <a:rPr lang="fr-FR" b="1" dirty="0"/>
              <a:t>un débat ayant en partie pour objet des connaissances scientifiques ou techniques qui ne sont pas encore assurées. </a:t>
            </a:r>
            <a:r>
              <a:rPr lang="fr-FR" dirty="0"/>
              <a:t>L’objectif est de dépasser la simple opposition « pour ou contre » de comprendre pourquoi il est si complexe de pouvoir y apporter une réponse.</a:t>
            </a:r>
          </a:p>
          <a:p>
            <a:pPr algn="just"/>
            <a:endParaRPr lang="fr-FR" sz="1200" dirty="0"/>
          </a:p>
          <a:p>
            <a:pPr algn="just"/>
            <a:r>
              <a:rPr lang="fr-FR" dirty="0"/>
              <a:t>- La </a:t>
            </a:r>
            <a:r>
              <a:rPr lang="fr-FR" b="1" dirty="0"/>
              <a:t>cartographie des controverses </a:t>
            </a:r>
            <a:r>
              <a:rPr lang="fr-FR" dirty="0"/>
              <a:t>est un ensemble de techniques destinées à explorer et à visualiser des controverses scientifiques, techniques et sociales. Elle a pour objectif de décrire un paysage d’oppositions entre des groupes d’acteurs en lui donnant </a:t>
            </a:r>
            <a:r>
              <a:rPr lang="fr-FR" b="1" dirty="0"/>
              <a:t>une représentation capable de rendre la complexité facilement lisible</a:t>
            </a:r>
            <a:r>
              <a:rPr lang="fr-FR" dirty="0"/>
              <a:t>. </a:t>
            </a:r>
          </a:p>
          <a:p>
            <a:pPr algn="just"/>
            <a:endParaRPr lang="fr-FR" sz="1200" dirty="0"/>
          </a:p>
          <a:p>
            <a:pPr algn="just"/>
            <a:r>
              <a:rPr lang="fr-FR" dirty="0"/>
              <a:t>- Le fondement de cette méthode réside dans la remise en cause la vision positiviste des sciences et car les sciences perdent leur monopole dans le domaine de la connaissance (médias, sociabilités, politiques,…). </a:t>
            </a:r>
          </a:p>
          <a:p>
            <a:pPr marL="285750" indent="-285750" algn="just">
              <a:buFont typeface="Symbol" pitchFamily="2" charset="2"/>
              <a:buChar char="Þ"/>
            </a:pPr>
            <a:r>
              <a:rPr lang="fr-FR" dirty="0"/>
              <a:t>Face à cette impuissance des experts à obtenir un certain consensus, l’individu se trouve désormais mobilisé: il est dorénavant en situation de "</a:t>
            </a:r>
            <a:r>
              <a:rPr lang="fr-FR" dirty="0" err="1"/>
              <a:t>corecherche</a:t>
            </a:r>
            <a:r>
              <a:rPr lang="fr-FR" dirty="0"/>
              <a:t>".</a:t>
            </a:r>
          </a:p>
          <a:p>
            <a:pPr marL="285750" indent="-285750" algn="just">
              <a:buFont typeface="Symbol" pitchFamily="2" charset="2"/>
              <a:buChar char="Þ"/>
            </a:pPr>
            <a:endParaRPr lang="fr-FR" sz="1200" dirty="0"/>
          </a:p>
          <a:p>
            <a:pPr algn="just"/>
            <a:r>
              <a:rPr lang="fr-FR" u="sng" dirty="0"/>
              <a:t>- La cartographie des controverses ne débouche jamais sur une présentation de solutions. Elle vise à mieux comprendre les facettes de la controverse et le positionnement des acteurs impliqués. </a:t>
            </a:r>
            <a:r>
              <a:rPr lang="fr-FR" dirty="0"/>
              <a:t>Cartographier les controverses, revient à lister les arguments des acteurs en identifiant et validant les sources afin de se forger une opinion.</a:t>
            </a:r>
          </a:p>
          <a:p>
            <a:pPr algn="just"/>
            <a:endParaRPr lang="fr-FR" dirty="0"/>
          </a:p>
          <a:p>
            <a:pPr marL="285750" indent="-285750" algn="just">
              <a:buFont typeface="Symbol" pitchFamily="2" charset="2"/>
              <a:buChar char="Þ"/>
            </a:pPr>
            <a:r>
              <a:rPr lang="fr-FR" b="1" dirty="0"/>
              <a:t>l'objectif est de parvenir à mettre en parallèle ces différentes versions pour réaliser un « arbre des arguments » pour: </a:t>
            </a:r>
          </a:p>
          <a:p>
            <a:pPr algn="just"/>
            <a:r>
              <a:rPr lang="fr-FR" b="1" dirty="0"/>
              <a:t>1) Explorer la controverse et produire un raisonnement scientifique validé;</a:t>
            </a:r>
          </a:p>
          <a:p>
            <a:pPr algn="just"/>
            <a:r>
              <a:rPr lang="fr-FR" b="1" dirty="0"/>
              <a:t>2) Pouvoir se repérer dans la controverse et pouvoir se faire un avis sur le sujet ;</a:t>
            </a:r>
          </a:p>
          <a:p>
            <a:pPr algn="just"/>
            <a:r>
              <a:rPr lang="fr-FR" b="1" dirty="0"/>
              <a:t>3) Pouvoir débattre, envisager des simulations, mobiliser la cartographie réalisée au quotidien.</a:t>
            </a:r>
          </a:p>
        </p:txBody>
      </p:sp>
      <p:sp>
        <p:nvSpPr>
          <p:cNvPr id="4" name="ZoneTexte 3">
            <a:extLst>
              <a:ext uri="{FF2B5EF4-FFF2-40B4-BE49-F238E27FC236}">
                <a16:creationId xmlns:a16="http://schemas.microsoft.com/office/drawing/2014/main" id="{DD5CC8EE-C7E9-B448-B8F9-A4AF6AE86026}"/>
              </a:ext>
            </a:extLst>
          </p:cNvPr>
          <p:cNvSpPr txBox="1"/>
          <p:nvPr/>
        </p:nvSpPr>
        <p:spPr>
          <a:xfrm>
            <a:off x="2118167" y="196770"/>
            <a:ext cx="7627717" cy="400110"/>
          </a:xfrm>
          <a:prstGeom prst="rect">
            <a:avLst/>
          </a:prstGeom>
          <a:noFill/>
        </p:spPr>
        <p:txBody>
          <a:bodyPr wrap="square" rtlCol="0">
            <a:spAutoFit/>
          </a:bodyPr>
          <a:lstStyle/>
          <a:p>
            <a:pPr algn="ctr"/>
            <a:r>
              <a:rPr lang="fr-FR" sz="2000" b="1" dirty="0">
                <a:solidFill>
                  <a:schemeClr val="accent1">
                    <a:lumMod val="75000"/>
                  </a:schemeClr>
                </a:solidFill>
              </a:rPr>
              <a:t>Présentation de la cartographie des controverses</a:t>
            </a:r>
          </a:p>
        </p:txBody>
      </p:sp>
    </p:spTree>
    <p:extLst>
      <p:ext uri="{BB962C8B-B14F-4D97-AF65-F5344CB8AC3E}">
        <p14:creationId xmlns:p14="http://schemas.microsoft.com/office/powerpoint/2010/main" val="3128664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7BD2FA7-742E-4A4A-B97B-488C8C928FC5}"/>
              </a:ext>
            </a:extLst>
          </p:cNvPr>
          <p:cNvSpPr txBox="1"/>
          <p:nvPr/>
        </p:nvSpPr>
        <p:spPr>
          <a:xfrm>
            <a:off x="1133676" y="1212185"/>
            <a:ext cx="9924648" cy="5262979"/>
          </a:xfrm>
          <a:prstGeom prst="rect">
            <a:avLst/>
          </a:prstGeom>
          <a:noFill/>
        </p:spPr>
        <p:txBody>
          <a:bodyPr wrap="square" rtlCol="0">
            <a:spAutoFit/>
          </a:bodyPr>
          <a:lstStyle/>
          <a:p>
            <a:pPr algn="just"/>
            <a:r>
              <a:rPr lang="fr-FR" sz="2400" dirty="0"/>
              <a:t>Des intérêts de l’exercice pour nos élèves et nos enseignements:</a:t>
            </a:r>
          </a:p>
          <a:p>
            <a:pPr algn="just"/>
            <a:endParaRPr lang="fr-FR" sz="2400" dirty="0"/>
          </a:p>
          <a:p>
            <a:pPr marL="457200" indent="-457200" algn="just">
              <a:buAutoNum type="arabicParenR"/>
            </a:pPr>
            <a:r>
              <a:rPr lang="fr-FR" sz="2400" dirty="0"/>
              <a:t>Acquérir des connaissances sur le sujet de la controverse et des </a:t>
            </a:r>
            <a:r>
              <a:rPr lang="fr-FR" sz="2400" dirty="0" err="1"/>
              <a:t>compétences</a:t>
            </a:r>
            <a:r>
              <a:rPr lang="fr-FR" sz="2400" dirty="0"/>
              <a:t> documentaires et </a:t>
            </a:r>
            <a:r>
              <a:rPr lang="fr-FR" sz="2400" dirty="0" err="1"/>
              <a:t>médiatiques</a:t>
            </a:r>
            <a:r>
              <a:rPr lang="fr-FR" sz="2400" dirty="0"/>
              <a:t> ;</a:t>
            </a:r>
          </a:p>
          <a:p>
            <a:pPr marL="457200" indent="-457200" algn="just">
              <a:buAutoNum type="arabicParenR"/>
            </a:pPr>
            <a:endParaRPr lang="fr-FR" sz="2400" dirty="0"/>
          </a:p>
          <a:p>
            <a:pPr algn="just"/>
            <a:r>
              <a:rPr lang="fr-FR" sz="2400" dirty="0"/>
              <a:t>2) Permettre une distanciation critique et l’acquisition de nombreuses </a:t>
            </a:r>
            <a:r>
              <a:rPr lang="fr-FR" sz="2400" dirty="0" err="1"/>
              <a:t>compétences</a:t>
            </a:r>
            <a:r>
              <a:rPr lang="fr-FR" sz="2400" dirty="0"/>
              <a:t> </a:t>
            </a:r>
            <a:r>
              <a:rPr lang="fr-FR" sz="2400" dirty="0" err="1"/>
              <a:t>numériques</a:t>
            </a:r>
            <a:r>
              <a:rPr lang="fr-FR" sz="2400" dirty="0"/>
              <a:t> et informationnelles ;</a:t>
            </a:r>
          </a:p>
          <a:p>
            <a:pPr algn="just"/>
            <a:endParaRPr lang="fr-FR" sz="2400" dirty="0"/>
          </a:p>
          <a:p>
            <a:pPr algn="just"/>
            <a:r>
              <a:rPr lang="fr-FR" sz="2400" dirty="0"/>
              <a:t>3) Privilégier le contenu, à savoir la recherche d’informations et la validation des sources, à la forme, c’est à dire l’apprentissage technique de nombreux logiciels de publication ;</a:t>
            </a:r>
          </a:p>
          <a:p>
            <a:pPr algn="just"/>
            <a:endParaRPr lang="fr-FR" sz="2400" dirty="0"/>
          </a:p>
          <a:p>
            <a:pPr algn="just"/>
            <a:r>
              <a:rPr lang="fr-FR" sz="2400" dirty="0"/>
              <a:t>4) Croiser les disciplines pour donner du sens et une résonnance aux apprentissages.</a:t>
            </a:r>
          </a:p>
        </p:txBody>
      </p:sp>
      <p:sp>
        <p:nvSpPr>
          <p:cNvPr id="3" name="ZoneTexte 2">
            <a:extLst>
              <a:ext uri="{FF2B5EF4-FFF2-40B4-BE49-F238E27FC236}">
                <a16:creationId xmlns:a16="http://schemas.microsoft.com/office/drawing/2014/main" id="{9879CF85-A12C-2D48-A260-6411E66A1F23}"/>
              </a:ext>
            </a:extLst>
          </p:cNvPr>
          <p:cNvSpPr txBox="1"/>
          <p:nvPr/>
        </p:nvSpPr>
        <p:spPr>
          <a:xfrm>
            <a:off x="1797983" y="357128"/>
            <a:ext cx="9166116" cy="461665"/>
          </a:xfrm>
          <a:prstGeom prst="rect">
            <a:avLst/>
          </a:prstGeom>
          <a:noFill/>
        </p:spPr>
        <p:txBody>
          <a:bodyPr wrap="square" rtlCol="0">
            <a:spAutoFit/>
          </a:bodyPr>
          <a:lstStyle/>
          <a:p>
            <a:r>
              <a:rPr lang="fr-FR" sz="2400" b="1" dirty="0">
                <a:solidFill>
                  <a:schemeClr val="accent1">
                    <a:lumMod val="75000"/>
                  </a:schemeClr>
                </a:solidFill>
              </a:rPr>
              <a:t>Une démarche du supérieure à adapter aux élèves du secondaire</a:t>
            </a:r>
          </a:p>
        </p:txBody>
      </p:sp>
    </p:spTree>
    <p:extLst>
      <p:ext uri="{BB962C8B-B14F-4D97-AF65-F5344CB8AC3E}">
        <p14:creationId xmlns:p14="http://schemas.microsoft.com/office/powerpoint/2010/main" val="2796930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E49D3F5A-61FD-CF40-8448-573A8ADD2CE6}"/>
              </a:ext>
            </a:extLst>
          </p:cNvPr>
          <p:cNvSpPr txBox="1"/>
          <p:nvPr/>
        </p:nvSpPr>
        <p:spPr>
          <a:xfrm>
            <a:off x="3252796" y="462191"/>
            <a:ext cx="6873709" cy="369332"/>
          </a:xfrm>
          <a:prstGeom prst="rect">
            <a:avLst/>
          </a:prstGeom>
          <a:noFill/>
        </p:spPr>
        <p:txBody>
          <a:bodyPr wrap="square" rtlCol="0">
            <a:spAutoFit/>
          </a:bodyPr>
          <a:lstStyle/>
          <a:p>
            <a:r>
              <a:rPr lang="fr-FR" dirty="0"/>
              <a:t>Le traitement d’une controverse comporte plusieurs étapes :</a:t>
            </a:r>
          </a:p>
        </p:txBody>
      </p:sp>
      <p:sp>
        <p:nvSpPr>
          <p:cNvPr id="3" name="ZoneTexte 2">
            <a:extLst>
              <a:ext uri="{FF2B5EF4-FFF2-40B4-BE49-F238E27FC236}">
                <a16:creationId xmlns:a16="http://schemas.microsoft.com/office/drawing/2014/main" id="{BD25BA06-B3F6-C141-8B80-B1C8F5DA64CD}"/>
              </a:ext>
            </a:extLst>
          </p:cNvPr>
          <p:cNvSpPr txBox="1"/>
          <p:nvPr/>
        </p:nvSpPr>
        <p:spPr>
          <a:xfrm>
            <a:off x="2106593" y="25658"/>
            <a:ext cx="9166116" cy="461665"/>
          </a:xfrm>
          <a:prstGeom prst="rect">
            <a:avLst/>
          </a:prstGeom>
          <a:noFill/>
        </p:spPr>
        <p:txBody>
          <a:bodyPr wrap="square" rtlCol="0">
            <a:spAutoFit/>
          </a:bodyPr>
          <a:lstStyle/>
          <a:p>
            <a:r>
              <a:rPr lang="fr-FR" sz="2400" b="1" dirty="0">
                <a:solidFill>
                  <a:schemeClr val="accent1">
                    <a:lumMod val="75000"/>
                  </a:schemeClr>
                </a:solidFill>
              </a:rPr>
              <a:t>Une démarche du supérieure à adapter aux élèves du secondaire</a:t>
            </a:r>
          </a:p>
        </p:txBody>
      </p:sp>
      <p:graphicFrame>
        <p:nvGraphicFramePr>
          <p:cNvPr id="4" name="Tableau 3">
            <a:extLst>
              <a:ext uri="{FF2B5EF4-FFF2-40B4-BE49-F238E27FC236}">
                <a16:creationId xmlns:a16="http://schemas.microsoft.com/office/drawing/2014/main" id="{25061E5C-75E1-4645-859D-9686EDB66987}"/>
              </a:ext>
            </a:extLst>
          </p:cNvPr>
          <p:cNvGraphicFramePr>
            <a:graphicFrameLocks noGrp="1"/>
          </p:cNvGraphicFramePr>
          <p:nvPr>
            <p:extLst>
              <p:ext uri="{D42A27DB-BD31-4B8C-83A1-F6EECF244321}">
                <p14:modId xmlns:p14="http://schemas.microsoft.com/office/powerpoint/2010/main" val="594206935"/>
              </p:ext>
            </p:extLst>
          </p:nvPr>
        </p:nvGraphicFramePr>
        <p:xfrm>
          <a:off x="138896" y="896615"/>
          <a:ext cx="11671782" cy="5857240"/>
        </p:xfrm>
        <a:graphic>
          <a:graphicData uri="http://schemas.openxmlformats.org/drawingml/2006/table">
            <a:tbl>
              <a:tblPr firstRow="1" bandRow="1">
                <a:tableStyleId>{5C22544A-7EE6-4342-B048-85BDC9FD1C3A}</a:tableStyleId>
              </a:tblPr>
              <a:tblGrid>
                <a:gridCol w="2696901">
                  <a:extLst>
                    <a:ext uri="{9D8B030D-6E8A-4147-A177-3AD203B41FA5}">
                      <a16:colId xmlns:a16="http://schemas.microsoft.com/office/drawing/2014/main" val="3267182632"/>
                    </a:ext>
                  </a:extLst>
                </a:gridCol>
                <a:gridCol w="7083707">
                  <a:extLst>
                    <a:ext uri="{9D8B030D-6E8A-4147-A177-3AD203B41FA5}">
                      <a16:colId xmlns:a16="http://schemas.microsoft.com/office/drawing/2014/main" val="872516234"/>
                    </a:ext>
                  </a:extLst>
                </a:gridCol>
                <a:gridCol w="1891174">
                  <a:extLst>
                    <a:ext uri="{9D8B030D-6E8A-4147-A177-3AD203B41FA5}">
                      <a16:colId xmlns:a16="http://schemas.microsoft.com/office/drawing/2014/main" val="3379116051"/>
                    </a:ext>
                  </a:extLst>
                </a:gridCol>
              </a:tblGrid>
              <a:tr h="370840">
                <a:tc>
                  <a:txBody>
                    <a:bodyPr/>
                    <a:lstStyle/>
                    <a:p>
                      <a:r>
                        <a:rPr lang="fr-FR" dirty="0"/>
                        <a:t>Etapes </a:t>
                      </a:r>
                    </a:p>
                  </a:txBody>
                  <a:tcPr/>
                </a:tc>
                <a:tc>
                  <a:txBody>
                    <a:bodyPr/>
                    <a:lstStyle/>
                    <a:p>
                      <a:r>
                        <a:rPr lang="fr-FR" dirty="0"/>
                        <a:t>Objectifs</a:t>
                      </a:r>
                    </a:p>
                  </a:txBody>
                  <a:tcPr/>
                </a:tc>
                <a:tc>
                  <a:txBody>
                    <a:bodyPr/>
                    <a:lstStyle/>
                    <a:p>
                      <a:r>
                        <a:rPr lang="fr-FR" dirty="0"/>
                        <a:t>Moyens mobilisés</a:t>
                      </a:r>
                    </a:p>
                  </a:txBody>
                  <a:tcPr/>
                </a:tc>
                <a:extLst>
                  <a:ext uri="{0D108BD9-81ED-4DB2-BD59-A6C34878D82A}">
                    <a16:rowId xmlns:a16="http://schemas.microsoft.com/office/drawing/2014/main" val="3074497127"/>
                  </a:ext>
                </a:extLst>
              </a:tr>
              <a:tr h="370840">
                <a:tc>
                  <a:txBody>
                    <a:bodyPr/>
                    <a:lstStyle/>
                    <a:p>
                      <a:r>
                        <a:rPr lang="fr-FR" b="1" dirty="0"/>
                        <a:t>1 - Définir la controverse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 Brainstorming pour faire émerger les connaissances du sujet</a:t>
                      </a:r>
                      <a:r>
                        <a:rPr lang="fr-FR" dirty="0">
                          <a:effectLst/>
                        </a:rPr>
                        <a:t> </a:t>
                      </a:r>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 Découverte du sujet et de ce qui fait controverse dans la société</a:t>
                      </a:r>
                    </a:p>
                    <a:p>
                      <a:r>
                        <a:rPr lang="fr-FR" dirty="0"/>
                        <a:t>- Définir une problématique plus fine (la question de la controverse)</a:t>
                      </a:r>
                    </a:p>
                  </a:txBody>
                  <a:tcPr/>
                </a:tc>
                <a:tc>
                  <a:txBody>
                    <a:bodyPr/>
                    <a:lstStyle/>
                    <a:p>
                      <a:r>
                        <a:rPr lang="fr-FR" dirty="0"/>
                        <a:t>En classe</a:t>
                      </a:r>
                    </a:p>
                  </a:txBody>
                  <a:tcPr/>
                </a:tc>
                <a:extLst>
                  <a:ext uri="{0D108BD9-81ED-4DB2-BD59-A6C34878D82A}">
                    <a16:rowId xmlns:a16="http://schemas.microsoft.com/office/drawing/2014/main" val="289785903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1" kern="1200" dirty="0">
                          <a:solidFill>
                            <a:schemeClr val="dk1"/>
                          </a:solidFill>
                          <a:effectLst/>
                          <a:latin typeface="+mn-lt"/>
                          <a:ea typeface="+mn-ea"/>
                          <a:cs typeface="+mn-cs"/>
                        </a:rPr>
                        <a:t>2 - Dresser l’historique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 </a:t>
                      </a:r>
                      <a:r>
                        <a:rPr lang="fr-FR" sz="1800" kern="1200" dirty="0">
                          <a:solidFill>
                            <a:schemeClr val="dk1"/>
                          </a:solidFill>
                          <a:effectLst/>
                          <a:latin typeface="+mn-lt"/>
                          <a:ea typeface="+mn-ea"/>
                          <a:cs typeface="+mn-cs"/>
                        </a:rPr>
                        <a:t>Recherche documentaire pour approfondir sa connaissance du sujet</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 Mettre en contexte et en perspective </a:t>
                      </a:r>
                    </a:p>
                  </a:txBody>
                  <a:tcPr/>
                </a:tc>
                <a:tc>
                  <a:txBody>
                    <a:bodyPr/>
                    <a:lstStyle/>
                    <a:p>
                      <a:r>
                        <a:rPr lang="fr-FR" dirty="0"/>
                        <a:t>CDI, en classe, en salle pupitre</a:t>
                      </a:r>
                    </a:p>
                  </a:txBody>
                  <a:tcPr/>
                </a:tc>
                <a:extLst>
                  <a:ext uri="{0D108BD9-81ED-4DB2-BD59-A6C34878D82A}">
                    <a16:rowId xmlns:a16="http://schemas.microsoft.com/office/drawing/2014/main" val="3829867511"/>
                  </a:ext>
                </a:extLst>
              </a:tr>
              <a:tr h="370840">
                <a:tc>
                  <a:txBody>
                    <a:bodyPr/>
                    <a:lstStyle/>
                    <a:p>
                      <a:r>
                        <a:rPr lang="fr-FR" b="1" dirty="0"/>
                        <a:t>3 - Réaliser la cartographie des acteurs impliqués</a:t>
                      </a:r>
                    </a:p>
                  </a:txBody>
                  <a:tcPr/>
                </a:tc>
                <a:tc>
                  <a:txBody>
                    <a:bodyPr/>
                    <a:lstStyle/>
                    <a:p>
                      <a:r>
                        <a:rPr lang="fr-FR" dirty="0"/>
                        <a:t>- </a:t>
                      </a:r>
                      <a:r>
                        <a:rPr lang="fr-FR" sz="1800" kern="1200" dirty="0">
                          <a:solidFill>
                            <a:schemeClr val="dk1"/>
                          </a:solidFill>
                          <a:effectLst/>
                          <a:latin typeface="+mn-lt"/>
                          <a:ea typeface="+mn-ea"/>
                          <a:cs typeface="+mn-cs"/>
                        </a:rPr>
                        <a:t>Identifier les acteurs de la controverse</a:t>
                      </a:r>
                      <a:endParaRPr lang="fr-FR" dirty="0"/>
                    </a:p>
                    <a:p>
                      <a:r>
                        <a:rPr lang="fr-FR" dirty="0"/>
                        <a:t>- Recherche documentaire sur les arguments et enjeux mobilisés par les acteurs</a:t>
                      </a:r>
                    </a:p>
                    <a:p>
                      <a:r>
                        <a:rPr lang="fr-FR" dirty="0"/>
                        <a:t>- Positionner les acteurs par rapport à la controverse</a:t>
                      </a:r>
                    </a:p>
                  </a:txBody>
                  <a:tcPr/>
                </a:tc>
                <a:tc>
                  <a:txBody>
                    <a:bodyPr/>
                    <a:lstStyle/>
                    <a:p>
                      <a:r>
                        <a:rPr lang="fr-FR" dirty="0"/>
                        <a:t>En classe puis hors la classe</a:t>
                      </a:r>
                    </a:p>
                  </a:txBody>
                  <a:tcPr/>
                </a:tc>
                <a:extLst>
                  <a:ext uri="{0D108BD9-81ED-4DB2-BD59-A6C34878D82A}">
                    <a16:rowId xmlns:a16="http://schemas.microsoft.com/office/drawing/2014/main" val="3528675579"/>
                  </a:ext>
                </a:extLst>
              </a:tr>
              <a:tr h="370840">
                <a:tc>
                  <a:txBody>
                    <a:bodyPr/>
                    <a:lstStyle/>
                    <a:p>
                      <a:r>
                        <a:rPr lang="fr-FR" b="1" dirty="0"/>
                        <a:t>4 - Etudier les liens entres les acteurs</a:t>
                      </a:r>
                    </a:p>
                  </a:txBody>
                  <a:tcPr/>
                </a:tc>
                <a:tc>
                  <a:txBody>
                    <a:bodyPr/>
                    <a:lstStyle/>
                    <a:p>
                      <a:r>
                        <a:rPr lang="fr-FR" dirty="0"/>
                        <a:t>- Comprendre les liens entre les acteurs et leur visibilité</a:t>
                      </a:r>
                    </a:p>
                    <a:p>
                      <a:r>
                        <a:rPr lang="fr-FR" dirty="0"/>
                        <a:t>- Comprendre les enjeux divergents </a:t>
                      </a:r>
                    </a:p>
                    <a:p>
                      <a:r>
                        <a:rPr lang="fr-FR" dirty="0"/>
                        <a:t>- Associer argument et contre-argument</a:t>
                      </a:r>
                    </a:p>
                  </a:txBody>
                  <a:tcPr/>
                </a:tc>
                <a:tc>
                  <a:txBody>
                    <a:bodyPr/>
                    <a:lstStyle/>
                    <a:p>
                      <a:r>
                        <a:rPr lang="fr-FR" dirty="0"/>
                        <a:t>En classe</a:t>
                      </a:r>
                    </a:p>
                  </a:txBody>
                  <a:tcPr/>
                </a:tc>
                <a:extLst>
                  <a:ext uri="{0D108BD9-81ED-4DB2-BD59-A6C34878D82A}">
                    <a16:rowId xmlns:a16="http://schemas.microsoft.com/office/drawing/2014/main" val="2363610876"/>
                  </a:ext>
                </a:extLst>
              </a:tr>
              <a:tr h="370840">
                <a:tc>
                  <a:txBody>
                    <a:bodyPr/>
                    <a:lstStyle/>
                    <a:p>
                      <a:r>
                        <a:rPr lang="fr-FR" b="1" dirty="0"/>
                        <a:t>5 - Produire la cartographie des controverses</a:t>
                      </a:r>
                    </a:p>
                  </a:txBody>
                  <a:tcPr/>
                </a:tc>
                <a:tc>
                  <a:txBody>
                    <a:bodyPr/>
                    <a:lstStyle/>
                    <a:p>
                      <a:r>
                        <a:rPr lang="fr-FR" dirty="0"/>
                        <a:t>- Faire la synthèse</a:t>
                      </a:r>
                    </a:p>
                    <a:p>
                      <a:r>
                        <a:rPr lang="fr-FR" dirty="0"/>
                        <a:t>- Réaliser l’arbre des arguments et des acteurs</a:t>
                      </a:r>
                    </a:p>
                  </a:txBody>
                  <a:tcPr/>
                </a:tc>
                <a:tc>
                  <a:txBody>
                    <a:bodyPr/>
                    <a:lstStyle/>
                    <a:p>
                      <a:r>
                        <a:rPr lang="fr-FR" dirty="0"/>
                        <a:t>En classe</a:t>
                      </a:r>
                    </a:p>
                  </a:txBody>
                  <a:tcPr/>
                </a:tc>
                <a:extLst>
                  <a:ext uri="{0D108BD9-81ED-4DB2-BD59-A6C34878D82A}">
                    <a16:rowId xmlns:a16="http://schemas.microsoft.com/office/drawing/2014/main" val="2164247724"/>
                  </a:ext>
                </a:extLst>
              </a:tr>
              <a:tr h="370840">
                <a:tc>
                  <a:txBody>
                    <a:bodyPr/>
                    <a:lstStyle/>
                    <a:p>
                      <a:r>
                        <a:rPr lang="fr-FR" b="1" dirty="0"/>
                        <a:t>6 - Réinvestir la carte réalisée</a:t>
                      </a:r>
                    </a:p>
                  </a:txBody>
                  <a:tcPr/>
                </a:tc>
                <a:tc>
                  <a:txBody>
                    <a:bodyPr/>
                    <a:lstStyle/>
                    <a:p>
                      <a:r>
                        <a:rPr lang="fr-FR" dirty="0"/>
                        <a:t>- Proposer un bilan, se forger un avis</a:t>
                      </a:r>
                    </a:p>
                    <a:p>
                      <a:r>
                        <a:rPr lang="fr-FR" dirty="0"/>
                        <a:t>- Se repérer dans la controverse et exercer son esprit critique</a:t>
                      </a:r>
                    </a:p>
                    <a:p>
                      <a:r>
                        <a:rPr lang="fr-FR" dirty="0"/>
                        <a:t>- Envisager des simulations</a:t>
                      </a:r>
                    </a:p>
                  </a:txBody>
                  <a:tcPr/>
                </a:tc>
                <a:tc>
                  <a:txBody>
                    <a:bodyPr/>
                    <a:lstStyle/>
                    <a:p>
                      <a:r>
                        <a:rPr lang="fr-FR" dirty="0"/>
                        <a:t>En classe (et forcément hors la classe)</a:t>
                      </a:r>
                    </a:p>
                  </a:txBody>
                  <a:tcPr/>
                </a:tc>
                <a:extLst>
                  <a:ext uri="{0D108BD9-81ED-4DB2-BD59-A6C34878D82A}">
                    <a16:rowId xmlns:a16="http://schemas.microsoft.com/office/drawing/2014/main" val="2190584556"/>
                  </a:ext>
                </a:extLst>
              </a:tr>
            </a:tbl>
          </a:graphicData>
        </a:graphic>
      </p:graphicFrame>
    </p:spTree>
    <p:extLst>
      <p:ext uri="{BB962C8B-B14F-4D97-AF65-F5344CB8AC3E}">
        <p14:creationId xmlns:p14="http://schemas.microsoft.com/office/powerpoint/2010/main" val="2440413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D25BA06-B3F6-C141-8B80-B1C8F5DA64CD}"/>
              </a:ext>
            </a:extLst>
          </p:cNvPr>
          <p:cNvSpPr txBox="1"/>
          <p:nvPr/>
        </p:nvSpPr>
        <p:spPr>
          <a:xfrm>
            <a:off x="2106593" y="25658"/>
            <a:ext cx="9166116" cy="461665"/>
          </a:xfrm>
          <a:prstGeom prst="rect">
            <a:avLst/>
          </a:prstGeom>
          <a:noFill/>
        </p:spPr>
        <p:txBody>
          <a:bodyPr wrap="square" rtlCol="0">
            <a:spAutoFit/>
          </a:bodyPr>
          <a:lstStyle/>
          <a:p>
            <a:r>
              <a:rPr lang="fr-FR" sz="2400" b="1" dirty="0">
                <a:solidFill>
                  <a:schemeClr val="accent1">
                    <a:lumMod val="75000"/>
                  </a:schemeClr>
                </a:solidFill>
              </a:rPr>
              <a:t>Pistes pour réaliser une cartographie des controverses sur l’ONU</a:t>
            </a:r>
          </a:p>
        </p:txBody>
      </p:sp>
      <p:graphicFrame>
        <p:nvGraphicFramePr>
          <p:cNvPr id="4" name="Tableau 3">
            <a:extLst>
              <a:ext uri="{FF2B5EF4-FFF2-40B4-BE49-F238E27FC236}">
                <a16:creationId xmlns:a16="http://schemas.microsoft.com/office/drawing/2014/main" id="{25061E5C-75E1-4645-859D-9686EDB66987}"/>
              </a:ext>
            </a:extLst>
          </p:cNvPr>
          <p:cNvGraphicFramePr>
            <a:graphicFrameLocks noGrp="1"/>
          </p:cNvGraphicFramePr>
          <p:nvPr>
            <p:extLst>
              <p:ext uri="{D42A27DB-BD31-4B8C-83A1-F6EECF244321}">
                <p14:modId xmlns:p14="http://schemas.microsoft.com/office/powerpoint/2010/main" val="1468490745"/>
              </p:ext>
            </p:extLst>
          </p:nvPr>
        </p:nvGraphicFramePr>
        <p:xfrm>
          <a:off x="138895" y="487323"/>
          <a:ext cx="11806177" cy="6314440"/>
        </p:xfrm>
        <a:graphic>
          <a:graphicData uri="http://schemas.openxmlformats.org/drawingml/2006/table">
            <a:tbl>
              <a:tblPr firstRow="1" bandRow="1">
                <a:tableStyleId>{5C22544A-7EE6-4342-B048-85BDC9FD1C3A}</a:tableStyleId>
              </a:tblPr>
              <a:tblGrid>
                <a:gridCol w="1649318">
                  <a:extLst>
                    <a:ext uri="{9D8B030D-6E8A-4147-A177-3AD203B41FA5}">
                      <a16:colId xmlns:a16="http://schemas.microsoft.com/office/drawing/2014/main" val="3267182632"/>
                    </a:ext>
                  </a:extLst>
                </a:gridCol>
                <a:gridCol w="10156859">
                  <a:extLst>
                    <a:ext uri="{9D8B030D-6E8A-4147-A177-3AD203B41FA5}">
                      <a16:colId xmlns:a16="http://schemas.microsoft.com/office/drawing/2014/main" val="872516234"/>
                    </a:ext>
                  </a:extLst>
                </a:gridCol>
              </a:tblGrid>
              <a:tr h="370840">
                <a:tc>
                  <a:txBody>
                    <a:bodyPr/>
                    <a:lstStyle/>
                    <a:p>
                      <a:pPr algn="just"/>
                      <a:r>
                        <a:rPr lang="fr-FR" dirty="0"/>
                        <a:t>Etapes </a:t>
                      </a:r>
                    </a:p>
                  </a:txBody>
                  <a:tcPr/>
                </a:tc>
                <a:tc>
                  <a:txBody>
                    <a:bodyPr/>
                    <a:lstStyle/>
                    <a:p>
                      <a:pPr algn="just"/>
                      <a:r>
                        <a:rPr lang="fr-FR" dirty="0"/>
                        <a:t>Mise en </a:t>
                      </a:r>
                      <a:r>
                        <a:rPr lang="fr-FR" dirty="0" err="1"/>
                        <a:t>oeuvre</a:t>
                      </a:r>
                      <a:endParaRPr lang="fr-FR" dirty="0"/>
                    </a:p>
                  </a:txBody>
                  <a:tcPr/>
                </a:tc>
                <a:extLst>
                  <a:ext uri="{0D108BD9-81ED-4DB2-BD59-A6C34878D82A}">
                    <a16:rowId xmlns:a16="http://schemas.microsoft.com/office/drawing/2014/main" val="3074497127"/>
                  </a:ext>
                </a:extLst>
              </a:tr>
              <a:tr h="370840">
                <a:tc>
                  <a:txBody>
                    <a:bodyPr/>
                    <a:lstStyle/>
                    <a:p>
                      <a:pPr algn="just"/>
                      <a:r>
                        <a:rPr lang="fr-FR" b="1" dirty="0"/>
                        <a:t>1 - Définir la controverse</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 Brainstorming pour faire émerger les connaissances du sujet</a:t>
                      </a:r>
                      <a:r>
                        <a:rPr lang="fr-FR" dirty="0">
                          <a:effectLst/>
                        </a:rPr>
                        <a:t> </a:t>
                      </a:r>
                      <a:r>
                        <a:rPr lang="fr-FR" sz="1800" kern="1200" dirty="0">
                          <a:solidFill>
                            <a:schemeClr val="dk1"/>
                          </a:solidFill>
                          <a:effectLst/>
                          <a:latin typeface="+mn-lt"/>
                          <a:ea typeface="+mn-ea"/>
                          <a:cs typeface="+mn-cs"/>
                        </a:rPr>
                        <a:t>(rôle et missions de l’ONU, poids dans les relations internationales, unilatéralisme et multilatéralisme) =&gt; partir des connaissances et des représentations des élèves.</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 Découverte du sujet avec les élèves à partir d’un article sur le bilan de l’ONU entre succès et échecs depuis 1945 (</a:t>
                      </a:r>
                      <a:r>
                        <a:rPr lang="fr-FR" sz="1800" kern="1200" dirty="0">
                          <a:solidFill>
                            <a:schemeClr val="dk1"/>
                          </a:solidFill>
                          <a:effectLst/>
                          <a:latin typeface="+mn-lt"/>
                          <a:ea typeface="+mn-ea"/>
                          <a:cs typeface="+mn-cs"/>
                          <a:hlinkClick r:id="rId2"/>
                        </a:rPr>
                        <a:t>https://www.un.org/fr/chronicle/article/les-nations-unies-apres-70-ans-dexistence-les-realisations-et-les-echecs</a:t>
                      </a:r>
                      <a:r>
                        <a:rPr lang="fr-FR" sz="1800" kern="1200" dirty="0">
                          <a:solidFill>
                            <a:schemeClr val="dk1"/>
                          </a:solidFill>
                          <a:effectLst/>
                          <a:latin typeface="+mn-lt"/>
                          <a:ea typeface="+mn-ea"/>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 Définir une controverse  (ex: l’ONU a permis de prévenir et de résoudre des conflits, mais des menaces et des fragilités pèsent sur le système international alors que l’ONU doit faire face à de nouveaux enjeux. </a:t>
                      </a:r>
                      <a:r>
                        <a:rPr lang="fr-FR" sz="1800" kern="1200" dirty="0">
                          <a:solidFill>
                            <a:schemeClr val="tx1"/>
                          </a:solidFill>
                          <a:effectLst/>
                          <a:latin typeface="+mn-lt"/>
                          <a:ea typeface="+mn-ea"/>
                          <a:cs typeface="+mn-cs"/>
                        </a:rPr>
                        <a:t>Comment réformer l’ONU pour faire face aux enjeux du monde contemporain ? Ou Une réforme de l’ONU est-elle possible pour répondre aux enjeux du monde contemporain ?).</a:t>
                      </a:r>
                    </a:p>
                  </a:txBody>
                  <a:tcPr/>
                </a:tc>
                <a:extLst>
                  <a:ext uri="{0D108BD9-81ED-4DB2-BD59-A6C34878D82A}">
                    <a16:rowId xmlns:a16="http://schemas.microsoft.com/office/drawing/2014/main" val="2897859035"/>
                  </a:ext>
                </a:extLst>
              </a:tr>
              <a:tr h="37084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800" b="1" kern="1200" dirty="0">
                          <a:solidFill>
                            <a:schemeClr val="dk1"/>
                          </a:solidFill>
                          <a:effectLst/>
                          <a:latin typeface="+mn-lt"/>
                          <a:ea typeface="+mn-ea"/>
                          <a:cs typeface="+mn-cs"/>
                        </a:rPr>
                        <a:t>2 - Dresser l’historique</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dirty="0"/>
                        <a:t>- </a:t>
                      </a:r>
                      <a:r>
                        <a:rPr lang="fr-FR" sz="1800" kern="1200" dirty="0">
                          <a:solidFill>
                            <a:schemeClr val="dk1"/>
                          </a:solidFill>
                          <a:effectLst/>
                          <a:latin typeface="+mn-lt"/>
                          <a:ea typeface="+mn-ea"/>
                          <a:cs typeface="+mn-cs"/>
                        </a:rPr>
                        <a:t>Recherche documentaire pour approfondir sa connaissance du sujet en faisant travailler les élèves sur des dates clés par exemple:</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    -la création de l’ONU (ex : principes fondateurs de la Charte de San Francisco : fonctionnement de l’institution, rôle du Conseil de Sécurité, droit de veto, les mandats…) ;</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    - des réformes de l’ONU (ex: en 1963 élargissement du Conseil de Sécurité de 11 à 15 membres, en 1990 adoption du devoir d’ingérence et en 2005 deal responsabilité de protéger);</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     - des actions de l’ONU (notamment celles menées sous Kofi Annan);</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dirty="0"/>
                        <a:t>     - des critiques ou entorses aux principes de l’ONU, des demandes de réforme (du Conseil de Sécurité par exemple).</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dirty="0"/>
                        <a:t>L’enseignant pourra faire travailler les élèves sur des articles de presse (par exemple ceux collectés par Le Monde diplomatique: </a:t>
                      </a:r>
                      <a:r>
                        <a:rPr lang="fr-FR" dirty="0">
                          <a:hlinkClick r:id="rId3"/>
                        </a:rPr>
                        <a:t>https://www.monde-diplomatique.fr/2005/09/A/12878</a:t>
                      </a:r>
                      <a:r>
                        <a:rPr lang="fr-FR" dirty="0"/>
                        <a:t>).</a:t>
                      </a:r>
                    </a:p>
                  </a:txBody>
                  <a:tcPr/>
                </a:tc>
                <a:extLst>
                  <a:ext uri="{0D108BD9-81ED-4DB2-BD59-A6C34878D82A}">
                    <a16:rowId xmlns:a16="http://schemas.microsoft.com/office/drawing/2014/main" val="3829867511"/>
                  </a:ext>
                </a:extLst>
              </a:tr>
            </a:tbl>
          </a:graphicData>
        </a:graphic>
      </p:graphicFrame>
    </p:spTree>
    <p:extLst>
      <p:ext uri="{BB962C8B-B14F-4D97-AF65-F5344CB8AC3E}">
        <p14:creationId xmlns:p14="http://schemas.microsoft.com/office/powerpoint/2010/main" val="2934531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id="{25061E5C-75E1-4645-859D-9686EDB66987}"/>
              </a:ext>
            </a:extLst>
          </p:cNvPr>
          <p:cNvGraphicFramePr>
            <a:graphicFrameLocks noGrp="1"/>
          </p:cNvGraphicFramePr>
          <p:nvPr>
            <p:extLst>
              <p:ext uri="{D42A27DB-BD31-4B8C-83A1-F6EECF244321}">
                <p14:modId xmlns:p14="http://schemas.microsoft.com/office/powerpoint/2010/main" val="2105630028"/>
              </p:ext>
            </p:extLst>
          </p:nvPr>
        </p:nvGraphicFramePr>
        <p:xfrm>
          <a:off x="196769" y="487323"/>
          <a:ext cx="11725155" cy="6314440"/>
        </p:xfrm>
        <a:graphic>
          <a:graphicData uri="http://schemas.openxmlformats.org/drawingml/2006/table">
            <a:tbl>
              <a:tblPr firstRow="1" bandRow="1">
                <a:tableStyleId>{5C22544A-7EE6-4342-B048-85BDC9FD1C3A}</a:tableStyleId>
              </a:tblPr>
              <a:tblGrid>
                <a:gridCol w="2071869">
                  <a:extLst>
                    <a:ext uri="{9D8B030D-6E8A-4147-A177-3AD203B41FA5}">
                      <a16:colId xmlns:a16="http://schemas.microsoft.com/office/drawing/2014/main" val="3267182632"/>
                    </a:ext>
                  </a:extLst>
                </a:gridCol>
                <a:gridCol w="9653286">
                  <a:extLst>
                    <a:ext uri="{9D8B030D-6E8A-4147-A177-3AD203B41FA5}">
                      <a16:colId xmlns:a16="http://schemas.microsoft.com/office/drawing/2014/main" val="872516234"/>
                    </a:ext>
                  </a:extLst>
                </a:gridCol>
              </a:tblGrid>
              <a:tr h="370840">
                <a:tc>
                  <a:txBody>
                    <a:bodyPr/>
                    <a:lstStyle/>
                    <a:p>
                      <a:r>
                        <a:rPr lang="fr-FR" dirty="0"/>
                        <a:t>Etapes </a:t>
                      </a:r>
                    </a:p>
                  </a:txBody>
                  <a:tcPr/>
                </a:tc>
                <a:tc>
                  <a:txBody>
                    <a:bodyPr/>
                    <a:lstStyle/>
                    <a:p>
                      <a:r>
                        <a:rPr lang="fr-FR" dirty="0"/>
                        <a:t>Objectifs</a:t>
                      </a:r>
                    </a:p>
                  </a:txBody>
                  <a:tcPr/>
                </a:tc>
                <a:extLst>
                  <a:ext uri="{0D108BD9-81ED-4DB2-BD59-A6C34878D82A}">
                    <a16:rowId xmlns:a16="http://schemas.microsoft.com/office/drawing/2014/main" val="3074497127"/>
                  </a:ext>
                </a:extLst>
              </a:tr>
              <a:tr h="370840">
                <a:tc>
                  <a:txBody>
                    <a:bodyPr/>
                    <a:lstStyle/>
                    <a:p>
                      <a:pPr algn="just"/>
                      <a:r>
                        <a:rPr lang="fr-FR" b="1" dirty="0"/>
                        <a:t>3 - Réaliser la cartographie des acteurs impliqués</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fr-FR" dirty="0"/>
                        <a:t>- </a:t>
                      </a:r>
                      <a:r>
                        <a:rPr lang="fr-FR" sz="1800" kern="1200" dirty="0">
                          <a:solidFill>
                            <a:schemeClr val="dk1"/>
                          </a:solidFill>
                          <a:effectLst/>
                          <a:latin typeface="+mn-lt"/>
                          <a:ea typeface="+mn-ea"/>
                          <a:cs typeface="+mn-cs"/>
                        </a:rPr>
                        <a:t>Identifier en amont quelques acteurs de la controverse issus de plusieurs types (Etats, organisations internationales, scientifiques, diplomates, des ONG, personnes issues de la société civile) </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1800" kern="1200" dirty="0">
                          <a:solidFill>
                            <a:schemeClr val="dk1"/>
                          </a:solidFill>
                          <a:effectLst/>
                          <a:latin typeface="+mn-lt"/>
                          <a:ea typeface="+mn-ea"/>
                          <a:cs typeface="+mn-cs"/>
                        </a:rPr>
                        <a:t>Ex: l’Allemagne qui a demandé que le siège français devienne un siège de l’UE, Taïwan sur le siège attribué à la RPC, l’Inde pour devenir un membre permanent de l’ONU, Ban Ki Moon et Kofi Annan, Bernard </a:t>
                      </a:r>
                      <a:r>
                        <a:rPr lang="fr-FR" sz="1800" kern="1200" dirty="0" err="1">
                          <a:solidFill>
                            <a:schemeClr val="dk1"/>
                          </a:solidFill>
                          <a:effectLst/>
                          <a:latin typeface="+mn-lt"/>
                          <a:ea typeface="+mn-ea"/>
                          <a:cs typeface="+mn-cs"/>
                        </a:rPr>
                        <a:t>Miyet</a:t>
                      </a:r>
                      <a:r>
                        <a:rPr lang="fr-FR" sz="1800" kern="1200" dirty="0">
                          <a:solidFill>
                            <a:schemeClr val="dk1"/>
                          </a:solidFill>
                          <a:effectLst/>
                          <a:latin typeface="+mn-lt"/>
                          <a:ea typeface="+mn-ea"/>
                          <a:cs typeface="+mn-cs"/>
                        </a:rPr>
                        <a:t>, Jean-Marc Châtaigner, Anne-Cécile Robert, Romuald </a:t>
                      </a:r>
                      <a:r>
                        <a:rPr lang="fr-FR" sz="1800" kern="1200" dirty="0" err="1">
                          <a:solidFill>
                            <a:schemeClr val="dk1"/>
                          </a:solidFill>
                          <a:effectLst/>
                          <a:latin typeface="+mn-lt"/>
                          <a:ea typeface="+mn-ea"/>
                          <a:cs typeface="+mn-cs"/>
                        </a:rPr>
                        <a:t>Sciora</a:t>
                      </a:r>
                      <a:r>
                        <a:rPr lang="fr-FR" sz="1800" kern="1200" dirty="0">
                          <a:solidFill>
                            <a:schemeClr val="dk1"/>
                          </a:solidFill>
                          <a:effectLst/>
                          <a:latin typeface="+mn-lt"/>
                          <a:ea typeface="+mn-ea"/>
                          <a:cs typeface="+mn-cs"/>
                        </a:rPr>
                        <a:t>, Chloé Maurel, Guillaume Devin, Greta </a:t>
                      </a:r>
                      <a:r>
                        <a:rPr lang="fr-FR" sz="1800" kern="1200" dirty="0" err="1">
                          <a:solidFill>
                            <a:schemeClr val="dk1"/>
                          </a:solidFill>
                          <a:effectLst/>
                          <a:latin typeface="+mn-lt"/>
                          <a:ea typeface="+mn-ea"/>
                          <a:cs typeface="+mn-cs"/>
                        </a:rPr>
                        <a:t>Thunberg</a:t>
                      </a:r>
                      <a:r>
                        <a:rPr lang="fr-FR" sz="1800" kern="1200" dirty="0">
                          <a:solidFill>
                            <a:schemeClr val="dk1"/>
                          </a:solidFill>
                          <a:effectLst/>
                          <a:latin typeface="+mn-lt"/>
                          <a:ea typeface="+mn-ea"/>
                          <a:cs typeface="+mn-cs"/>
                        </a:rPr>
                        <a:t>, des ONG (</a:t>
                      </a:r>
                      <a:r>
                        <a:rPr lang="fr-FR" sz="1800" b="0" i="0" u="none" strike="noStrike" kern="1200" dirty="0" err="1">
                          <a:solidFill>
                            <a:schemeClr val="dk1"/>
                          </a:solidFill>
                          <a:effectLst/>
                          <a:latin typeface="+mn-lt"/>
                          <a:ea typeface="+mn-ea"/>
                          <a:cs typeface="+mn-cs"/>
                        </a:rPr>
                        <a:t>Citizens</a:t>
                      </a:r>
                      <a:r>
                        <a:rPr lang="fr-FR" sz="1800" b="0" i="0" u="none" strike="noStrike" kern="1200" dirty="0">
                          <a:solidFill>
                            <a:schemeClr val="dk1"/>
                          </a:solidFill>
                          <a:effectLst/>
                          <a:latin typeface="+mn-lt"/>
                          <a:ea typeface="+mn-ea"/>
                          <a:cs typeface="+mn-cs"/>
                        </a:rPr>
                        <a:t> for a United </a:t>
                      </a:r>
                      <a:r>
                        <a:rPr lang="fr-FR" sz="1800" b="0" i="0" u="none" strike="noStrike" kern="1200" dirty="0" err="1">
                          <a:solidFill>
                            <a:schemeClr val="dk1"/>
                          </a:solidFill>
                          <a:effectLst/>
                          <a:latin typeface="+mn-lt"/>
                          <a:ea typeface="+mn-ea"/>
                          <a:cs typeface="+mn-cs"/>
                        </a:rPr>
                        <a:t>Earth</a:t>
                      </a:r>
                      <a:r>
                        <a:rPr lang="fr-FR" sz="1800" b="0" i="0" u="none" strike="noStrike" kern="1200" dirty="0">
                          <a:solidFill>
                            <a:schemeClr val="dk1"/>
                          </a:solidFill>
                          <a:effectLst/>
                          <a:latin typeface="+mn-lt"/>
                          <a:ea typeface="+mn-ea"/>
                          <a:cs typeface="+mn-cs"/>
                        </a:rPr>
                        <a:t>, World </a:t>
                      </a:r>
                      <a:r>
                        <a:rPr lang="fr-FR" sz="1800" b="0" i="0" u="none" strike="noStrike" kern="1200" dirty="0" err="1">
                          <a:solidFill>
                            <a:schemeClr val="dk1"/>
                          </a:solidFill>
                          <a:effectLst/>
                          <a:latin typeface="+mn-lt"/>
                          <a:ea typeface="+mn-ea"/>
                          <a:cs typeface="+mn-cs"/>
                        </a:rPr>
                        <a:t>Peace</a:t>
                      </a:r>
                      <a:r>
                        <a:rPr lang="fr-FR" sz="1800" b="0" i="0" u="none" strike="noStrike" kern="1200" dirty="0">
                          <a:solidFill>
                            <a:schemeClr val="dk1"/>
                          </a:solidFill>
                          <a:effectLst/>
                          <a:latin typeface="+mn-lt"/>
                          <a:ea typeface="+mn-ea"/>
                          <a:cs typeface="+mn-cs"/>
                        </a:rPr>
                        <a:t> News)</a:t>
                      </a:r>
                      <a:endParaRPr lang="fr-FR" dirty="0"/>
                    </a:p>
                    <a:p>
                      <a:pPr algn="just"/>
                      <a:r>
                        <a:rPr lang="fr-FR" dirty="0"/>
                        <a:t>- Chaque élève doit effectuer une recherche documentaire au CDI ou sur Internet via Google </a:t>
                      </a:r>
                      <a:r>
                        <a:rPr lang="fr-FR" dirty="0" err="1"/>
                        <a:t>Scholar</a:t>
                      </a:r>
                      <a:r>
                        <a:rPr lang="fr-FR" dirty="0"/>
                        <a:t> (</a:t>
                      </a:r>
                      <a:r>
                        <a:rPr lang="fr-FR" dirty="0">
                          <a:hlinkClick r:id="rId2"/>
                        </a:rPr>
                        <a:t>https://scholar.google.com</a:t>
                      </a:r>
                      <a:r>
                        <a:rPr lang="fr-FR" dirty="0"/>
                        <a:t>) pour s’informer sur les acteurs, sur leurs arguments et les enjeux mobilisés  (les élèves peuvent compléter une fiche d’identité et de renseignements par exemple)</a:t>
                      </a:r>
                    </a:p>
                    <a:p>
                      <a:pPr algn="just"/>
                      <a:endParaRPr lang="fr-FR" dirty="0"/>
                    </a:p>
                    <a:p>
                      <a:pPr algn="just"/>
                      <a:endParaRPr lang="fr-FR" dirty="0"/>
                    </a:p>
                    <a:p>
                      <a:pPr algn="just"/>
                      <a:endParaRPr lang="fr-FR" dirty="0"/>
                    </a:p>
                    <a:p>
                      <a:pPr algn="just"/>
                      <a:endParaRPr lang="fr-FR" dirty="0"/>
                    </a:p>
                    <a:p>
                      <a:pPr algn="just"/>
                      <a:endParaRPr lang="fr-FR" dirty="0"/>
                    </a:p>
                    <a:p>
                      <a:pPr algn="just"/>
                      <a:endParaRPr lang="fr-FR" dirty="0"/>
                    </a:p>
                    <a:p>
                      <a:pPr algn="just"/>
                      <a:endParaRPr lang="fr-FR" dirty="0"/>
                    </a:p>
                    <a:p>
                      <a:pPr algn="just"/>
                      <a:r>
                        <a:rPr lang="fr-FR" dirty="0"/>
                        <a:t>- Les élèves ont accès aux autres fiches du groupe classe. Après consultation ils positionnent les acteurs par rapport à la controverse et identifient leurs principaux arguments (en les classant par dimension: politique, éthique, humanitaire, environnementale, économique, sécuritaire par exemple)</a:t>
                      </a:r>
                    </a:p>
                  </a:txBody>
                  <a:tcPr/>
                </a:tc>
                <a:extLst>
                  <a:ext uri="{0D108BD9-81ED-4DB2-BD59-A6C34878D82A}">
                    <a16:rowId xmlns:a16="http://schemas.microsoft.com/office/drawing/2014/main" val="3528675579"/>
                  </a:ext>
                </a:extLst>
              </a:tr>
              <a:tr h="370840">
                <a:tc>
                  <a:txBody>
                    <a:bodyPr/>
                    <a:lstStyle/>
                    <a:p>
                      <a:pPr algn="just"/>
                      <a:r>
                        <a:rPr lang="fr-FR" b="1" dirty="0"/>
                        <a:t>4 - Etudier les liens entres les acteurs</a:t>
                      </a:r>
                    </a:p>
                  </a:txBody>
                  <a:tcPr/>
                </a:tc>
                <a:tc>
                  <a:txBody>
                    <a:bodyPr/>
                    <a:lstStyle/>
                    <a:p>
                      <a:pPr algn="just"/>
                      <a:r>
                        <a:rPr lang="fr-FR" dirty="0"/>
                        <a:t>- Echange avec les élèves pour comprendre les liens entre les acteurs, comprendre les enjeux divergents, associer argument et contre-argument</a:t>
                      </a:r>
                    </a:p>
                  </a:txBody>
                  <a:tcPr/>
                </a:tc>
                <a:extLst>
                  <a:ext uri="{0D108BD9-81ED-4DB2-BD59-A6C34878D82A}">
                    <a16:rowId xmlns:a16="http://schemas.microsoft.com/office/drawing/2014/main" val="3979965168"/>
                  </a:ext>
                </a:extLst>
              </a:tr>
            </a:tbl>
          </a:graphicData>
        </a:graphic>
      </p:graphicFrame>
      <p:sp>
        <p:nvSpPr>
          <p:cNvPr id="6" name="ZoneTexte 5">
            <a:extLst>
              <a:ext uri="{FF2B5EF4-FFF2-40B4-BE49-F238E27FC236}">
                <a16:creationId xmlns:a16="http://schemas.microsoft.com/office/drawing/2014/main" id="{C1540484-A2C4-F041-8E18-459FCAA2E44C}"/>
              </a:ext>
            </a:extLst>
          </p:cNvPr>
          <p:cNvSpPr txBox="1"/>
          <p:nvPr/>
        </p:nvSpPr>
        <p:spPr>
          <a:xfrm>
            <a:off x="2106593" y="25658"/>
            <a:ext cx="9166116" cy="461665"/>
          </a:xfrm>
          <a:prstGeom prst="rect">
            <a:avLst/>
          </a:prstGeom>
          <a:noFill/>
        </p:spPr>
        <p:txBody>
          <a:bodyPr wrap="square" rtlCol="0">
            <a:spAutoFit/>
          </a:bodyPr>
          <a:lstStyle/>
          <a:p>
            <a:r>
              <a:rPr lang="fr-FR" sz="2400" b="1" dirty="0">
                <a:solidFill>
                  <a:schemeClr val="accent1">
                    <a:lumMod val="75000"/>
                  </a:schemeClr>
                </a:solidFill>
              </a:rPr>
              <a:t>Pistes pour réaliser une cartographie des controverses sur l’ONU</a:t>
            </a:r>
          </a:p>
        </p:txBody>
      </p:sp>
      <p:pic>
        <p:nvPicPr>
          <p:cNvPr id="8" name="Image 7">
            <a:extLst>
              <a:ext uri="{FF2B5EF4-FFF2-40B4-BE49-F238E27FC236}">
                <a16:creationId xmlns:a16="http://schemas.microsoft.com/office/drawing/2014/main" id="{F006E04E-5C0F-414D-8A69-54EABFB1DAF6}"/>
              </a:ext>
            </a:extLst>
          </p:cNvPr>
          <p:cNvPicPr>
            <a:picLocks noChangeAspect="1"/>
          </p:cNvPicPr>
          <p:nvPr/>
        </p:nvPicPr>
        <p:blipFill>
          <a:blip r:embed="rId3"/>
          <a:stretch>
            <a:fillRect/>
          </a:stretch>
        </p:blipFill>
        <p:spPr>
          <a:xfrm>
            <a:off x="4553364" y="3429000"/>
            <a:ext cx="4272573" cy="1909565"/>
          </a:xfrm>
          <a:prstGeom prst="rect">
            <a:avLst/>
          </a:prstGeom>
        </p:spPr>
      </p:pic>
    </p:spTree>
    <p:extLst>
      <p:ext uri="{BB962C8B-B14F-4D97-AF65-F5344CB8AC3E}">
        <p14:creationId xmlns:p14="http://schemas.microsoft.com/office/powerpoint/2010/main" val="3168459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a:extLst>
              <a:ext uri="{FF2B5EF4-FFF2-40B4-BE49-F238E27FC236}">
                <a16:creationId xmlns:a16="http://schemas.microsoft.com/office/drawing/2014/main" id="{25061E5C-75E1-4645-859D-9686EDB66987}"/>
              </a:ext>
            </a:extLst>
          </p:cNvPr>
          <p:cNvGraphicFramePr>
            <a:graphicFrameLocks noGrp="1"/>
          </p:cNvGraphicFramePr>
          <p:nvPr>
            <p:extLst>
              <p:ext uri="{D42A27DB-BD31-4B8C-83A1-F6EECF244321}">
                <p14:modId xmlns:p14="http://schemas.microsoft.com/office/powerpoint/2010/main" val="935804630"/>
              </p:ext>
            </p:extLst>
          </p:nvPr>
        </p:nvGraphicFramePr>
        <p:xfrm>
          <a:off x="150470" y="618823"/>
          <a:ext cx="11713580" cy="5765800"/>
        </p:xfrm>
        <a:graphic>
          <a:graphicData uri="http://schemas.openxmlformats.org/drawingml/2006/table">
            <a:tbl>
              <a:tblPr firstRow="1" bandRow="1">
                <a:tableStyleId>{5C22544A-7EE6-4342-B048-85BDC9FD1C3A}</a:tableStyleId>
              </a:tblPr>
              <a:tblGrid>
                <a:gridCol w="3229898">
                  <a:extLst>
                    <a:ext uri="{9D8B030D-6E8A-4147-A177-3AD203B41FA5}">
                      <a16:colId xmlns:a16="http://schemas.microsoft.com/office/drawing/2014/main" val="3267182632"/>
                    </a:ext>
                  </a:extLst>
                </a:gridCol>
                <a:gridCol w="8483682">
                  <a:extLst>
                    <a:ext uri="{9D8B030D-6E8A-4147-A177-3AD203B41FA5}">
                      <a16:colId xmlns:a16="http://schemas.microsoft.com/office/drawing/2014/main" val="872516234"/>
                    </a:ext>
                  </a:extLst>
                </a:gridCol>
              </a:tblGrid>
              <a:tr h="370840">
                <a:tc>
                  <a:txBody>
                    <a:bodyPr/>
                    <a:lstStyle/>
                    <a:p>
                      <a:r>
                        <a:rPr lang="fr-FR" dirty="0"/>
                        <a:t>Etapes </a:t>
                      </a:r>
                    </a:p>
                  </a:txBody>
                  <a:tcPr/>
                </a:tc>
                <a:tc>
                  <a:txBody>
                    <a:bodyPr/>
                    <a:lstStyle/>
                    <a:p>
                      <a:r>
                        <a:rPr lang="fr-FR" dirty="0"/>
                        <a:t>Objectifs</a:t>
                      </a:r>
                    </a:p>
                  </a:txBody>
                  <a:tcPr/>
                </a:tc>
                <a:extLst>
                  <a:ext uri="{0D108BD9-81ED-4DB2-BD59-A6C34878D82A}">
                    <a16:rowId xmlns:a16="http://schemas.microsoft.com/office/drawing/2014/main" val="3074497127"/>
                  </a:ext>
                </a:extLst>
              </a:tr>
              <a:tr h="370840">
                <a:tc>
                  <a:txBody>
                    <a:bodyPr/>
                    <a:lstStyle/>
                    <a:p>
                      <a:r>
                        <a:rPr lang="fr-FR" b="1" dirty="0"/>
                        <a:t>5 - Produire la cartographie des controverses</a:t>
                      </a:r>
                    </a:p>
                  </a:txBody>
                  <a:tcPr/>
                </a:tc>
                <a:tc>
                  <a:txBody>
                    <a:bodyPr/>
                    <a:lstStyle/>
                    <a:p>
                      <a:r>
                        <a:rPr lang="fr-FR" dirty="0"/>
                        <a:t>- Faire la synthèse des acteurs, arguments et types d’argument utilisés. A partir de ce travail on peut réaliser l’arbre des arguments et des acteurs (différentes formes selon le choix des élèves: des axes, des cercles, des tableaux à plusieurs entrées, des cartes mentales…)</a:t>
                      </a:r>
                    </a:p>
                    <a:p>
                      <a:endParaRPr lang="fr-FR" dirty="0"/>
                    </a:p>
                    <a:p>
                      <a:r>
                        <a:rPr lang="fr-FR" dirty="0"/>
                        <a:t>Des exemples de mise en œuvre au lycée sur des sujets variés sont consultables sur les sites suivants:</a:t>
                      </a:r>
                    </a:p>
                    <a:p>
                      <a:r>
                        <a:rPr lang="fr-FR" dirty="0">
                          <a:hlinkClick r:id="rId2"/>
                        </a:rPr>
                        <a:t>http://qsv.ensfea.fr/boite-a-outils-pedagogiques/outils-pour-les-profs/cartographie-de-controverses/</a:t>
                      </a:r>
                      <a:endParaRPr lang="fr-FR" dirty="0"/>
                    </a:p>
                    <a:p>
                      <a:r>
                        <a:rPr lang="fr-FR" dirty="0">
                          <a:hlinkClick r:id="rId3"/>
                        </a:rPr>
                        <a:t>https://dane.ac-lyon.fr/spip/IMG/scenari/ecds/co/atelier_3.html</a:t>
                      </a:r>
                      <a:endParaRPr lang="fr-FR" dirty="0"/>
                    </a:p>
                    <a:p>
                      <a:endParaRPr lang="fr-FR" dirty="0"/>
                    </a:p>
                    <a:p>
                      <a:endParaRPr lang="fr-FR" dirty="0"/>
                    </a:p>
                  </a:txBody>
                  <a:tcPr/>
                </a:tc>
                <a:extLst>
                  <a:ext uri="{0D108BD9-81ED-4DB2-BD59-A6C34878D82A}">
                    <a16:rowId xmlns:a16="http://schemas.microsoft.com/office/drawing/2014/main" val="2164247724"/>
                  </a:ext>
                </a:extLst>
              </a:tr>
              <a:tr h="370840">
                <a:tc>
                  <a:txBody>
                    <a:bodyPr/>
                    <a:lstStyle/>
                    <a:p>
                      <a:r>
                        <a:rPr lang="fr-FR" b="1" dirty="0"/>
                        <a:t>6 - Réinvestir la carte réalisée</a:t>
                      </a:r>
                    </a:p>
                  </a:txBody>
                  <a:tcPr/>
                </a:tc>
                <a:tc>
                  <a:txBody>
                    <a:bodyPr/>
                    <a:lstStyle/>
                    <a:p>
                      <a:r>
                        <a:rPr lang="fr-FR" dirty="0"/>
                        <a:t>- L’activité a permis de faire comprendre aux élèves que la controverse n’apporte pas de solution simple et que cela ne se résume pas à un simple « pour ou contre ». Les enjeux sont multiples et complexes, la réforme de l’ONU est donc une possibilité qui dépend des événements, du contexte et des rapports de force.</a:t>
                      </a:r>
                    </a:p>
                    <a:p>
                      <a:r>
                        <a:rPr lang="fr-FR" dirty="0"/>
                        <a:t>- Réinvestir la production en prenant la position d’un nouvel acteur pour être capable de le repérer dans la carte. Pendant l’année la cartographie réalisée peut être mobilisée en fonction des événements d’actualité.</a:t>
                      </a:r>
                    </a:p>
                  </a:txBody>
                  <a:tcPr/>
                </a:tc>
                <a:extLst>
                  <a:ext uri="{0D108BD9-81ED-4DB2-BD59-A6C34878D82A}">
                    <a16:rowId xmlns:a16="http://schemas.microsoft.com/office/drawing/2014/main" val="2190584556"/>
                  </a:ext>
                </a:extLst>
              </a:tr>
            </a:tbl>
          </a:graphicData>
        </a:graphic>
      </p:graphicFrame>
      <p:sp>
        <p:nvSpPr>
          <p:cNvPr id="5" name="ZoneTexte 4">
            <a:extLst>
              <a:ext uri="{FF2B5EF4-FFF2-40B4-BE49-F238E27FC236}">
                <a16:creationId xmlns:a16="http://schemas.microsoft.com/office/drawing/2014/main" id="{9CBADB92-1113-FF41-82F7-F4D81AB0975C}"/>
              </a:ext>
            </a:extLst>
          </p:cNvPr>
          <p:cNvSpPr txBox="1"/>
          <p:nvPr/>
        </p:nvSpPr>
        <p:spPr>
          <a:xfrm>
            <a:off x="2106593" y="25658"/>
            <a:ext cx="9166116" cy="461665"/>
          </a:xfrm>
          <a:prstGeom prst="rect">
            <a:avLst/>
          </a:prstGeom>
          <a:noFill/>
        </p:spPr>
        <p:txBody>
          <a:bodyPr wrap="square" rtlCol="0">
            <a:spAutoFit/>
          </a:bodyPr>
          <a:lstStyle/>
          <a:p>
            <a:r>
              <a:rPr lang="fr-FR" sz="2400" b="1" dirty="0">
                <a:solidFill>
                  <a:schemeClr val="accent1">
                    <a:lumMod val="75000"/>
                  </a:schemeClr>
                </a:solidFill>
              </a:rPr>
              <a:t>Pistes pour réaliser une cartographie des controverses sur l’ONU</a:t>
            </a:r>
          </a:p>
        </p:txBody>
      </p:sp>
    </p:spTree>
    <p:extLst>
      <p:ext uri="{BB962C8B-B14F-4D97-AF65-F5344CB8AC3E}">
        <p14:creationId xmlns:p14="http://schemas.microsoft.com/office/powerpoint/2010/main" val="288933085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TotalTime>
  <Words>1490</Words>
  <Application>Microsoft Office PowerPoint</Application>
  <PresentationFormat>Grand écran</PresentationFormat>
  <Paragraphs>105</Paragraphs>
  <Slides>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Calibri</vt:lpstr>
      <vt:lpstr>Calibri Light</vt:lpstr>
      <vt:lpstr>Symbol</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Thomas Deguffroy</dc:creator>
  <cp:lastModifiedBy>Stéphane</cp:lastModifiedBy>
  <cp:revision>21</cp:revision>
  <dcterms:created xsi:type="dcterms:W3CDTF">2020-06-12T08:41:31Z</dcterms:created>
  <dcterms:modified xsi:type="dcterms:W3CDTF">2020-07-03T19:29:18Z</dcterms:modified>
</cp:coreProperties>
</file>