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lgn="just" defTabSz="914400">
              <a:lnSpc>
                <a:spcPct val="100000"/>
              </a:lnSpc>
              <a:defRPr sz="1200">
                <a:latin typeface="Calibri"/>
                <a:ea typeface="Calibri"/>
                <a:cs typeface="Calibri"/>
                <a:sym typeface="Calibri"/>
              </a:defRPr>
            </a:pPr>
            <a:r>
              <a:rPr sz="1400"/>
              <a:t>= changement planétaire mais, en incluant dans le concept le changement des sociétés à travers le processus de mondialisation et l’action humaine à cette échelle mondiale</a:t>
            </a:r>
          </a:p>
          <a:p>
            <a:pPr algn="just" defTabSz="914400">
              <a:lnSpc>
                <a:spcPct val="100000"/>
              </a:lnSpc>
              <a:defRPr sz="1200">
                <a:latin typeface="Calibri"/>
                <a:ea typeface="Calibri"/>
                <a:cs typeface="Calibri"/>
                <a:sym typeface="Calibri"/>
              </a:defRPr>
            </a:pPr>
            <a:endParaRPr sz="600"/>
          </a:p>
          <a:p>
            <a:pPr algn="just" defTabSz="914400">
              <a:lnSpc>
                <a:spcPct val="100000"/>
              </a:lnSpc>
              <a:defRPr sz="1200">
                <a:latin typeface="Calibri"/>
                <a:ea typeface="Calibri"/>
                <a:cs typeface="Calibri"/>
                <a:sym typeface="Calibri"/>
              </a:defRPr>
            </a:pPr>
            <a:r>
              <a:rPr sz="1400"/>
              <a:t>Ce concept comprend aussi bien</a:t>
            </a:r>
          </a:p>
          <a:p>
            <a:pPr algn="just" defTabSz="914400">
              <a:lnSpc>
                <a:spcPct val="100000"/>
              </a:lnSpc>
              <a:defRPr sz="1200">
                <a:latin typeface="Calibri"/>
                <a:ea typeface="Calibri"/>
                <a:cs typeface="Calibri"/>
                <a:sym typeface="Calibri"/>
              </a:defRPr>
            </a:pPr>
            <a:r>
              <a:rPr sz="1400">
                <a:latin typeface="Wingdings"/>
                <a:ea typeface="Wingdings"/>
                <a:cs typeface="Wingdings"/>
                <a:sym typeface="Wingdings"/>
              </a:rPr>
              <a:t>➔</a:t>
            </a:r>
            <a:r>
              <a:rPr sz="1400"/>
              <a:t> les changements de la biosphère (comme le changement climatique, la diffusion de maladies, l’élévation du niveau des mers…)</a:t>
            </a:r>
          </a:p>
          <a:p>
            <a:pPr algn="just" defTabSz="914400">
              <a:lnSpc>
                <a:spcPct val="100000"/>
              </a:lnSpc>
              <a:defRPr sz="1200">
                <a:latin typeface="Calibri"/>
                <a:ea typeface="Calibri"/>
                <a:cs typeface="Calibri"/>
                <a:sym typeface="Calibri"/>
              </a:defRPr>
            </a:pPr>
            <a:r>
              <a:rPr sz="1400">
                <a:latin typeface="Wingdings"/>
                <a:ea typeface="Wingdings"/>
                <a:cs typeface="Wingdings"/>
                <a:sym typeface="Wingdings"/>
              </a:rPr>
              <a:t>➔ </a:t>
            </a:r>
            <a:r>
              <a:rPr sz="1400"/>
              <a:t>que les changements des sociétés (déforestation, urbanisation généralisée, industrialisation…). </a:t>
            </a:r>
          </a:p>
          <a:p>
            <a:pPr algn="just" defTabSz="914400">
              <a:lnSpc>
                <a:spcPct val="100000"/>
              </a:lnSpc>
              <a:defRPr sz="1200">
                <a:latin typeface="Calibri"/>
                <a:ea typeface="Calibri"/>
                <a:cs typeface="Calibri"/>
                <a:sym typeface="Calibri"/>
              </a:defRPr>
            </a:pPr>
            <a:endParaRPr sz="700"/>
          </a:p>
          <a:p>
            <a:pPr algn="just" defTabSz="914400">
              <a:lnSpc>
                <a:spcPct val="100000"/>
              </a:lnSpc>
              <a:defRPr sz="1200">
                <a:latin typeface="Calibri"/>
                <a:ea typeface="Calibri"/>
                <a:cs typeface="Calibri"/>
                <a:sym typeface="Calibri"/>
              </a:defRPr>
            </a:pPr>
            <a:r>
              <a:rPr sz="1400"/>
              <a:t>Nous assistons à un passage à l’échelle de la planète toute entière d’un certain nombre de problèmes, alors qu’autrefois l’essentiel des problèmes qui se posaient se situaient à l’échelle nationale : pollutions locales, intempéries, problèmes monétaires et de taux de change... </a:t>
            </a:r>
          </a:p>
          <a:p>
            <a:pPr algn="just" defTabSz="914400">
              <a:lnSpc>
                <a:spcPct val="100000"/>
              </a:lnSpc>
              <a:defRPr sz="1200">
                <a:latin typeface="Calibri"/>
                <a:ea typeface="Calibri"/>
                <a:cs typeface="Calibri"/>
                <a:sym typeface="Calibri"/>
              </a:defRPr>
            </a:pPr>
            <a:endParaRPr sz="600"/>
          </a:p>
          <a:p>
            <a:pPr algn="just" defTabSz="914400">
              <a:lnSpc>
                <a:spcPct val="100000"/>
              </a:lnSpc>
              <a:defRPr sz="1200">
                <a:latin typeface="Calibri"/>
                <a:ea typeface="Calibri"/>
                <a:cs typeface="Calibri"/>
                <a:sym typeface="Calibri"/>
              </a:defRPr>
            </a:pPr>
            <a:r>
              <a:rPr sz="1400"/>
              <a:t>Ce concept est bien évidemment à rapprocher de la prospective territoriale, car il est nécessaire de définir un futur viable et vivable. </a:t>
            </a:r>
          </a:p>
          <a:p>
            <a:pPr algn="just" defTabSz="914400">
              <a:lnSpc>
                <a:spcPct val="100000"/>
              </a:lnSpc>
              <a:defRPr sz="1200">
                <a:latin typeface="Calibri"/>
                <a:ea typeface="Calibri"/>
                <a:cs typeface="Calibri"/>
                <a:sym typeface="Calibri"/>
              </a:defRPr>
            </a:pPr>
            <a:endParaRPr sz="1400"/>
          </a:p>
          <a:p>
            <a:pPr algn="just" defTabSz="914400">
              <a:lnSpc>
                <a:spcPct val="100000"/>
              </a:lnSpc>
              <a:defRPr sz="1200">
                <a:latin typeface="Calibri"/>
                <a:ea typeface="Calibri"/>
                <a:cs typeface="Calibri"/>
                <a:sym typeface="Calibri"/>
              </a:defRPr>
            </a:pPr>
            <a:endParaRPr sz="1400"/>
          </a:p>
          <a:p>
            <a:pPr algn="just" defTabSz="914400">
              <a:lnSpc>
                <a:spcPct val="100000"/>
              </a:lnSpc>
              <a:defRPr sz="1200">
                <a:latin typeface="Calibri"/>
                <a:ea typeface="Calibri"/>
                <a:cs typeface="Calibri"/>
                <a:sym typeface="Calibri"/>
              </a:defRPr>
            </a:pPr>
            <a:r>
              <a:rPr sz="1400">
                <a:latin typeface="Wingdings"/>
                <a:ea typeface="Wingdings"/>
                <a:cs typeface="Wingdings"/>
                <a:sym typeface="Wingdings"/>
              </a:rPr>
              <a:t>➔ </a:t>
            </a:r>
            <a:r>
              <a:rPr sz="1400"/>
              <a:t>L’objectif du programme de Géographie de 5</a:t>
            </a:r>
            <a:r>
              <a:rPr baseline="30000" sz="1400"/>
              <a:t>e</a:t>
            </a:r>
            <a:r>
              <a:rPr sz="1400"/>
              <a:t> est donc de sensibiliser les élèves aux problèmes posés aux espaces humains par le changement global et la tension concernant des ressources essentielles (énergie, eau, alimentation). </a:t>
            </a:r>
          </a:p>
          <a:p>
            <a:pPr algn="just" defTabSz="914400">
              <a:lnSpc>
                <a:spcPct val="100000"/>
              </a:lnSpc>
              <a:defRPr sz="1200">
                <a:latin typeface="Calibri"/>
                <a:ea typeface="Calibri"/>
                <a:cs typeface="Calibri"/>
                <a:sym typeface="Calibri"/>
              </a:defRPr>
            </a:pPr>
            <a:r>
              <a:rPr sz="1400"/>
              <a:t>Il s’agit de faire comprendre aux élèves la nécessité de prendre en compte la vulnérabilité des espaces humains, </a:t>
            </a:r>
          </a:p>
          <a:p>
            <a:pPr algn="just" defTabSz="914400">
              <a:lnSpc>
                <a:spcPct val="100000"/>
              </a:lnSpc>
              <a:defRPr sz="1200">
                <a:latin typeface="Calibri"/>
                <a:ea typeface="Calibri"/>
                <a:cs typeface="Calibri"/>
                <a:sym typeface="Calibri"/>
              </a:defRPr>
            </a:pPr>
            <a:r>
              <a:rPr sz="1400"/>
              <a:t>mais sans verser dans le catastrophisme </a:t>
            </a:r>
          </a:p>
          <a:p>
            <a:pPr algn="just" defTabSz="914400">
              <a:lnSpc>
                <a:spcPct val="100000"/>
              </a:lnSpc>
              <a:defRPr sz="1200">
                <a:latin typeface="Calibri"/>
                <a:ea typeface="Calibri"/>
                <a:cs typeface="Calibri"/>
                <a:sym typeface="Calibri"/>
              </a:defRPr>
            </a:pPr>
            <a:r>
              <a:rPr sz="1400"/>
              <a:t>et en insistant sur les capacités des sociétés à trouver les solutions permettant d’assurer un développement durable (au sens du mot anglais sustainable, dont il est la traduction) et équitable.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iapositive de titre">
    <p:spTree>
      <p:nvGrpSpPr>
        <p:cNvPr id="1" name=""/>
        <p:cNvGrpSpPr/>
        <p:nvPr/>
      </p:nvGrpSpPr>
      <p:grpSpPr>
        <a:xfrm>
          <a:off x="0" y="0"/>
          <a:ext cx="0" cy="0"/>
          <a:chOff x="0" y="0"/>
          <a:chExt cx="0" cy="0"/>
        </a:xfrm>
      </p:grpSpPr>
      <p:sp>
        <p:nvSpPr>
          <p:cNvPr id="11" name="Shape 11"/>
          <p:cNvSpPr/>
          <p:nvPr>
            <p:ph type="title"/>
          </p:nvPr>
        </p:nvSpPr>
        <p:spPr>
          <a:xfrm>
            <a:off x="685800" y="1844675"/>
            <a:ext cx="7772400" cy="2041525"/>
          </a:xfrm>
          <a:prstGeom prst="rect">
            <a:avLst/>
          </a:prstGeom>
        </p:spPr>
        <p:txBody>
          <a:bodyPr/>
          <a:lstStyle/>
          <a:p>
            <a:pPr/>
            <a:r>
              <a:t>Texte du titre</a:t>
            </a:r>
          </a:p>
        </p:txBody>
      </p:sp>
      <p:sp>
        <p:nvSpPr>
          <p:cNvPr id="12" name="Shape 12"/>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vertical">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Texte du titre</a:t>
            </a:r>
          </a:p>
        </p:txBody>
      </p:sp>
      <p:sp>
        <p:nvSpPr>
          <p:cNvPr id="90" name="Shape 90"/>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re vertical et texte">
    <p:spTree>
      <p:nvGrpSpPr>
        <p:cNvPr id="1" name=""/>
        <p:cNvGrpSpPr/>
        <p:nvPr/>
      </p:nvGrpSpPr>
      <p:grpSpPr>
        <a:xfrm>
          <a:off x="0" y="0"/>
          <a:ext cx="0" cy="0"/>
          <a:chOff x="0" y="0"/>
          <a:chExt cx="0" cy="0"/>
        </a:xfrm>
      </p:grpSpPr>
      <p:sp>
        <p:nvSpPr>
          <p:cNvPr id="98" name="Shape 98"/>
          <p:cNvSpPr/>
          <p:nvPr>
            <p:ph type="title"/>
          </p:nvPr>
        </p:nvSpPr>
        <p:spPr>
          <a:xfrm>
            <a:off x="6629400" y="0"/>
            <a:ext cx="2057400" cy="6400802"/>
          </a:xfrm>
          <a:prstGeom prst="rect">
            <a:avLst/>
          </a:prstGeom>
        </p:spPr>
        <p:txBody>
          <a:bodyPr/>
          <a:lstStyle/>
          <a:p>
            <a:pPr/>
            <a:r>
              <a:t>Texte du titre</a:t>
            </a:r>
          </a:p>
        </p:txBody>
      </p:sp>
      <p:sp>
        <p:nvSpPr>
          <p:cNvPr id="99" name="Shape 99"/>
          <p:cNvSpPr/>
          <p:nvPr>
            <p:ph type="body" idx="1"/>
          </p:nvPr>
        </p:nvSpPr>
        <p:spPr>
          <a:xfrm>
            <a:off x="457200" y="274638"/>
            <a:ext cx="6019800" cy="658336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re et contenu">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Texte du titre</a:t>
            </a:r>
          </a:p>
        </p:txBody>
      </p:sp>
      <p:sp>
        <p:nvSpPr>
          <p:cNvPr id="21" name="Shape 2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de section">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Texte du titre</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ux contenus">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Texte du titre</a:t>
            </a:r>
          </a:p>
        </p:txBody>
      </p:sp>
      <p:sp>
        <p:nvSpPr>
          <p:cNvPr id="39" name="Shape 39"/>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ison">
    <p:spTree>
      <p:nvGrpSpPr>
        <p:cNvPr id="1" name=""/>
        <p:cNvGrpSpPr/>
        <p:nvPr/>
      </p:nvGrpSpPr>
      <p:grpSpPr>
        <a:xfrm>
          <a:off x="0" y="0"/>
          <a:ext cx="0" cy="0"/>
          <a:chOff x="0" y="0"/>
          <a:chExt cx="0" cy="0"/>
        </a:xfrm>
      </p:grpSpPr>
      <p:sp>
        <p:nvSpPr>
          <p:cNvPr id="47" name="Shape 47"/>
          <p:cNvSpPr/>
          <p:nvPr>
            <p:ph type="title"/>
          </p:nvPr>
        </p:nvSpPr>
        <p:spPr>
          <a:xfrm>
            <a:off x="457200" y="256810"/>
            <a:ext cx="8229600" cy="1178656"/>
          </a:xfrm>
          <a:prstGeom prst="rect">
            <a:avLst/>
          </a:prstGeom>
        </p:spPr>
        <p:txBody>
          <a:bodyPr/>
          <a:lstStyle/>
          <a:p>
            <a:pPr/>
            <a:r>
              <a:t>Texte du titre</a:t>
            </a:r>
          </a:p>
        </p:txBody>
      </p:sp>
      <p:sp>
        <p:nvSpPr>
          <p:cNvPr id="48" name="Shape 48"/>
          <p:cNvSpPr/>
          <p:nvPr>
            <p:ph type="body" sz="quarter" idx="1"/>
          </p:nvPr>
        </p:nvSpPr>
        <p:spPr>
          <a:xfrm>
            <a:off x="457200" y="1435465"/>
            <a:ext cx="4040188" cy="73941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seul">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Texte du titre</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Vide">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u avec légende">
    <p:spTree>
      <p:nvGrpSpPr>
        <p:cNvPr id="1" name=""/>
        <p:cNvGrpSpPr/>
        <p:nvPr/>
      </p:nvGrpSpPr>
      <p:grpSpPr>
        <a:xfrm>
          <a:off x="0" y="0"/>
          <a:ext cx="0" cy="0"/>
          <a:chOff x="0" y="0"/>
          <a:chExt cx="0" cy="0"/>
        </a:xfrm>
      </p:grpSpPr>
      <p:sp>
        <p:nvSpPr>
          <p:cNvPr id="71" name="Shape 71"/>
          <p:cNvSpPr/>
          <p:nvPr>
            <p:ph type="title"/>
          </p:nvPr>
        </p:nvSpPr>
        <p:spPr>
          <a:xfrm>
            <a:off x="457200" y="0"/>
            <a:ext cx="3008314" cy="1435100"/>
          </a:xfrm>
          <a:prstGeom prst="rect">
            <a:avLst/>
          </a:prstGeom>
        </p:spPr>
        <p:txBody>
          <a:bodyPr anchor="b"/>
          <a:lstStyle>
            <a:lvl1pPr algn="l">
              <a:defRPr b="1" sz="2000"/>
            </a:lvl1pPr>
          </a:lstStyle>
          <a:p>
            <a:pPr/>
            <a:r>
              <a:t>Texte du titre</a:t>
            </a:r>
          </a:p>
        </p:txBody>
      </p:sp>
      <p:sp>
        <p:nvSpPr>
          <p:cNvPr id="72" name="Shape 72"/>
          <p:cNvSpPr/>
          <p:nvPr>
            <p:ph type="body" idx="1"/>
          </p:nvPr>
        </p:nvSpPr>
        <p:spPr>
          <a:xfrm>
            <a:off x="3575050" y="273050"/>
            <a:ext cx="5111750" cy="658495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 avec légende">
    <p:spTree>
      <p:nvGrpSpPr>
        <p:cNvPr id="1" name=""/>
        <p:cNvGrpSpPr/>
        <p:nvPr/>
      </p:nvGrpSpPr>
      <p:grpSpPr>
        <a:xfrm>
          <a:off x="0" y="0"/>
          <a:ext cx="0" cy="0"/>
          <a:chOff x="0" y="0"/>
          <a:chExt cx="0" cy="0"/>
        </a:xfrm>
      </p:grpSpPr>
      <p:sp>
        <p:nvSpPr>
          <p:cNvPr id="80" name="Shape 80"/>
          <p:cNvSpPr/>
          <p:nvPr>
            <p:ph type="title"/>
          </p:nvPr>
        </p:nvSpPr>
        <p:spPr>
          <a:xfrm>
            <a:off x="1792288" y="4800600"/>
            <a:ext cx="5486401" cy="566738"/>
          </a:xfrm>
          <a:prstGeom prst="rect">
            <a:avLst/>
          </a:prstGeom>
        </p:spPr>
        <p:txBody>
          <a:bodyPr anchor="b"/>
          <a:lstStyle>
            <a:lvl1pPr algn="l">
              <a:defRPr b="1" sz="2000"/>
            </a:lvl1pPr>
          </a:lstStyle>
          <a:p>
            <a:pPr/>
            <a:r>
              <a:t>Texte du titre</a:t>
            </a:r>
          </a:p>
        </p:txBody>
      </p:sp>
      <p:sp>
        <p:nvSpPr>
          <p:cNvPr id="81" name="Shape 8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nesquelquepart.fr/"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eg.discipline.ac-lille.fr/enseigner/ressources-niveau-programme/ressources-academiques/cycle-4/une-lecture-du-programme-de-geographie-de-5eme-cycle-4"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ctrTitle"/>
          </p:nvPr>
        </p:nvSpPr>
        <p:spPr>
          <a:xfrm>
            <a:off x="685800" y="1428737"/>
            <a:ext cx="7772400" cy="1500198"/>
          </a:xfrm>
          <a:prstGeom prst="rect">
            <a:avLst/>
          </a:prstGeom>
        </p:spPr>
        <p:txBody>
          <a:bodyPr/>
          <a:lstStyle/>
          <a:p>
            <a:pPr/>
            <a:r>
              <a:rPr b="1" sz="4000">
                <a:latin typeface="Arial"/>
                <a:ea typeface="Arial"/>
                <a:cs typeface="Arial"/>
                <a:sym typeface="Arial"/>
              </a:rPr>
              <a:t>Pratiquer l’oral en cycle 4</a:t>
            </a:r>
            <a:br>
              <a:rPr b="1" sz="4000">
                <a:latin typeface="Arial"/>
                <a:ea typeface="Arial"/>
                <a:cs typeface="Arial"/>
                <a:sym typeface="Arial"/>
              </a:rPr>
            </a:br>
          </a:p>
        </p:txBody>
      </p:sp>
      <p:sp>
        <p:nvSpPr>
          <p:cNvPr id="110" name="Shape 110"/>
          <p:cNvSpPr/>
          <p:nvPr>
            <p:ph type="subTitle" sz="quarter" idx="1"/>
          </p:nvPr>
        </p:nvSpPr>
        <p:spPr>
          <a:xfrm>
            <a:off x="1371600" y="5357826"/>
            <a:ext cx="6400800" cy="280975"/>
          </a:xfrm>
          <a:prstGeom prst="rect">
            <a:avLst/>
          </a:prstGeom>
        </p:spPr>
        <p:txBody>
          <a:bodyPr/>
          <a:lstStyle>
            <a:lvl1pPr algn="r">
              <a:spcBef>
                <a:spcPts val="200"/>
              </a:spcBef>
              <a:defRPr sz="1200">
                <a:solidFill>
                  <a:srgbClr val="000000"/>
                </a:solidFill>
                <a:latin typeface="Arial"/>
                <a:ea typeface="Arial"/>
                <a:cs typeface="Arial"/>
                <a:sym typeface="Arial"/>
              </a:defRPr>
            </a:lvl1pPr>
          </a:lstStyle>
          <a:p>
            <a:pPr>
              <a:defRPr sz="3200">
                <a:solidFill>
                  <a:srgbClr val="888888"/>
                </a:solidFill>
                <a:latin typeface="Calibri"/>
                <a:ea typeface="Calibri"/>
                <a:cs typeface="Calibri"/>
                <a:sym typeface="Calibri"/>
              </a:defRPr>
            </a:pPr>
            <a:r>
              <a:rPr sz="1200">
                <a:solidFill>
                  <a:srgbClr val="000000"/>
                </a:solidFill>
                <a:latin typeface="Arial"/>
                <a:ea typeface="Arial"/>
                <a:cs typeface="Arial"/>
                <a:sym typeface="Arial"/>
              </a:rPr>
              <a:t>Florence Trombert,  collège Maxence Van der Meersch, Roubaix</a:t>
            </a:r>
          </a:p>
        </p:txBody>
      </p:sp>
      <p:sp>
        <p:nvSpPr>
          <p:cNvPr id="111" name="Shape 111"/>
          <p:cNvSpPr/>
          <p:nvPr/>
        </p:nvSpPr>
        <p:spPr>
          <a:xfrm>
            <a:off x="500034" y="3286123"/>
            <a:ext cx="821537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p>
        </p:txBody>
      </p:sp>
      <p:sp>
        <p:nvSpPr>
          <p:cNvPr id="112" name="Shape 112"/>
          <p:cNvSpPr/>
          <p:nvPr/>
        </p:nvSpPr>
        <p:spPr>
          <a:xfrm>
            <a:off x="500034" y="3500437"/>
            <a:ext cx="8215370"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rPr b="1">
                <a:latin typeface="Arial"/>
                <a:ea typeface="Arial"/>
                <a:cs typeface="Arial"/>
                <a:sym typeface="Arial"/>
              </a:rPr>
              <a:t>Un exemple en géographie en classe de cinquième : restitution de l’exposition participative et collaborative </a:t>
            </a:r>
            <a:r>
              <a:rPr b="1" i="1">
                <a:latin typeface="Arial"/>
                <a:ea typeface="Arial"/>
                <a:cs typeface="Arial"/>
                <a:sym typeface="Arial"/>
              </a:rPr>
              <a:t>Nés quelque part</a:t>
            </a:r>
            <a:r>
              <a:rPr b="1">
                <a:latin typeface="Arial"/>
                <a:ea typeface="Arial"/>
                <a:cs typeface="Arial"/>
                <a:sym typeface="Arial"/>
              </a:rPr>
              <a:t> .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457200" y="274638"/>
            <a:ext cx="8229600" cy="1143001"/>
          </a:xfrm>
          <a:prstGeom prst="rect">
            <a:avLst/>
          </a:prstGeom>
        </p:spPr>
        <p:txBody>
          <a:bodyPr/>
          <a:lstStyle/>
          <a:p>
            <a:pPr/>
          </a:p>
        </p:txBody>
      </p:sp>
      <p:sp>
        <p:nvSpPr>
          <p:cNvPr id="157" name="Shape 157"/>
          <p:cNvSpPr/>
          <p:nvPr/>
        </p:nvSpPr>
        <p:spPr>
          <a:xfrm>
            <a:off x="1714480" y="6286520"/>
            <a:ext cx="5857917"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Carte mentale réalisée par les élèves du groupe, qui ont choisi de rédiger en plus un texte pour servir de support à l’oral.</a:t>
            </a:r>
          </a:p>
        </p:txBody>
      </p:sp>
      <p:pic>
        <p:nvPicPr>
          <p:cNvPr id="158" name="image7.jpg" descr="E:\ORAUX NES QUELQUE PART\polynésie.JPG"/>
          <p:cNvPicPr>
            <a:picLocks noChangeAspect="1"/>
          </p:cNvPicPr>
          <p:nvPr/>
        </p:nvPicPr>
        <p:blipFill>
          <a:blip r:embed="rId2">
            <a:extLst/>
          </a:blip>
          <a:stretch>
            <a:fillRect/>
          </a:stretch>
        </p:blipFill>
        <p:spPr>
          <a:xfrm>
            <a:off x="214282" y="285728"/>
            <a:ext cx="8715437" cy="5786478"/>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457200" y="274638"/>
            <a:ext cx="8229600" cy="153967"/>
          </a:xfrm>
          <a:prstGeom prst="rect">
            <a:avLst/>
          </a:prstGeom>
        </p:spPr>
        <p:txBody>
          <a:bodyPr/>
          <a:lstStyle/>
          <a:p>
            <a:pPr defTabSz="365760">
              <a:defRPr sz="560">
                <a:latin typeface="Arial"/>
                <a:ea typeface="Arial"/>
                <a:cs typeface="Arial"/>
                <a:sym typeface="Arial"/>
              </a:defRPr>
            </a:pPr>
          </a:p>
        </p:txBody>
      </p:sp>
      <p:sp>
        <p:nvSpPr>
          <p:cNvPr id="161" name="Shape 161"/>
          <p:cNvSpPr/>
          <p:nvPr>
            <p:ph type="body" idx="1"/>
          </p:nvPr>
        </p:nvSpPr>
        <p:spPr>
          <a:xfrm>
            <a:off x="457200" y="785793"/>
            <a:ext cx="8229600" cy="5340370"/>
          </a:xfrm>
          <a:prstGeom prst="rect">
            <a:avLst/>
          </a:prstGeom>
        </p:spPr>
        <p:txBody>
          <a:bodyPr/>
          <a:lstStyle/>
          <a:p>
            <a:pPr algn="ctr">
              <a:spcBef>
                <a:spcPts val="300"/>
              </a:spcBef>
              <a:buSzTx/>
              <a:buNone/>
            </a:pPr>
            <a:r>
              <a:rPr b="1" sz="1400">
                <a:latin typeface="Arial"/>
                <a:ea typeface="Arial"/>
                <a:cs typeface="Arial"/>
                <a:sym typeface="Arial"/>
              </a:rPr>
              <a:t>Vidéo de l’oral du groupe Polynésie française. </a:t>
            </a:r>
            <a:r>
              <a:rPr sz="1200">
                <a:latin typeface="Arial"/>
                <a:ea typeface="Arial"/>
                <a:cs typeface="Arial"/>
                <a:sym typeface="Arial"/>
              </a:rPr>
              <a:t>Cliquer sur l’image pour démarrer.</a:t>
            </a:r>
          </a:p>
        </p:txBody>
      </p:sp>
      <p:pic>
        <p:nvPicPr>
          <p:cNvPr id="162" name="image8.png"/>
          <p:cNvPicPr>
            <a:picLocks noChangeAspect="1"/>
          </p:cNvPicPr>
          <p:nvPr/>
        </p:nvPicPr>
        <p:blipFill>
          <a:blip r:embed="rId2">
            <a:extLst/>
          </a:blip>
          <a:stretch>
            <a:fillRect/>
          </a:stretch>
        </p:blipFill>
        <p:spPr>
          <a:xfrm>
            <a:off x="357157" y="1500174"/>
            <a:ext cx="8469374" cy="4764023"/>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457200" y="274638"/>
            <a:ext cx="8229600" cy="1143001"/>
          </a:xfrm>
          <a:prstGeom prst="rect">
            <a:avLst/>
          </a:prstGeom>
        </p:spPr>
        <p:txBody>
          <a:bodyPr/>
          <a:lstStyle>
            <a:lvl1pPr>
              <a:defRPr b="1" sz="2000">
                <a:latin typeface="Arial"/>
                <a:ea typeface="Arial"/>
                <a:cs typeface="Arial"/>
                <a:sym typeface="Arial"/>
              </a:defRPr>
            </a:lvl1pPr>
          </a:lstStyle>
          <a:p>
            <a:pPr>
              <a:defRPr b="0" sz="4400">
                <a:latin typeface="Calibri"/>
                <a:ea typeface="Calibri"/>
                <a:cs typeface="Calibri"/>
                <a:sym typeface="Calibri"/>
              </a:defRPr>
            </a:pPr>
            <a:r>
              <a:rPr b="1" sz="2000">
                <a:latin typeface="Arial"/>
                <a:ea typeface="Arial"/>
                <a:cs typeface="Arial"/>
                <a:sym typeface="Arial"/>
              </a:rPr>
              <a:t>Analyse de l’oral du groupe Polynésie française</a:t>
            </a:r>
          </a:p>
        </p:txBody>
      </p:sp>
      <p:sp>
        <p:nvSpPr>
          <p:cNvPr id="165" name="Shape 165"/>
          <p:cNvSpPr/>
          <p:nvPr>
            <p:ph type="body" idx="1"/>
          </p:nvPr>
        </p:nvSpPr>
        <p:spPr>
          <a:xfrm>
            <a:off x="457200" y="1285859"/>
            <a:ext cx="8229600" cy="5143538"/>
          </a:xfrm>
          <a:prstGeom prst="rect">
            <a:avLst/>
          </a:prstGeom>
        </p:spPr>
        <p:txBody>
          <a:bodyPr/>
          <a:lstStyle/>
          <a:p>
            <a:pPr algn="just">
              <a:spcBef>
                <a:spcPts val="300"/>
              </a:spcBef>
              <a:buSzTx/>
              <a:buNone/>
            </a:pPr>
            <a:r>
              <a:rPr sz="1600"/>
              <a:t>	</a:t>
            </a:r>
            <a:r>
              <a:rPr sz="1300">
                <a:latin typeface="Arial"/>
                <a:ea typeface="Arial"/>
                <a:cs typeface="Arial"/>
                <a:sym typeface="Arial"/>
              </a:rPr>
              <a:t>Le groupe a choisi de rédiger un texte à partir de la carte mentale pour servir de support à l’oral. L’élève qui s’exprime la première a justifié ce choix par la peur de se répéter et de ne pas savoir faire de phrases correctes</a:t>
            </a:r>
            <a:r>
              <a:rPr sz="1300">
                <a:solidFill>
                  <a:srgbClr val="FF0000"/>
                </a:solidFill>
                <a:latin typeface="Arial"/>
                <a:ea typeface="Arial"/>
                <a:cs typeface="Arial"/>
                <a:sym typeface="Arial"/>
              </a:rPr>
              <a:t> </a:t>
            </a:r>
            <a:r>
              <a:rPr sz="1300">
                <a:latin typeface="Arial"/>
                <a:ea typeface="Arial"/>
                <a:cs typeface="Arial"/>
                <a:sym typeface="Arial"/>
              </a:rPr>
              <a:t>en se servant de la seule carte mentale. Lors de son passage, elle présente les personnages de l’histoire. Elle est à l’aise. Elle se détache progressivement de ses notes de préparation, ce qui montre une bonne maîtrise de ce dont elle parle. Les idées sont claires et logiquement structurées. La carte mentale a permis de structurer la pensée. L’écriture du texte structure le propos et permet de s’approprier le savoir.</a:t>
            </a:r>
            <a:endParaRPr sz="1300">
              <a:latin typeface="Arial"/>
              <a:ea typeface="Arial"/>
              <a:cs typeface="Arial"/>
              <a:sym typeface="Arial"/>
            </a:endParaRPr>
          </a:p>
          <a:p>
            <a:pPr algn="just">
              <a:buSzTx/>
              <a:buNone/>
            </a:pPr>
            <a:endParaRPr sz="1300">
              <a:latin typeface="Arial"/>
              <a:ea typeface="Arial"/>
              <a:cs typeface="Arial"/>
              <a:sym typeface="Arial"/>
            </a:endParaRPr>
          </a:p>
          <a:p>
            <a:pPr algn="just">
              <a:spcBef>
                <a:spcPts val="300"/>
              </a:spcBef>
              <a:buSzTx/>
              <a:buNone/>
            </a:pPr>
            <a:r>
              <a:rPr sz="1300">
                <a:latin typeface="Arial"/>
                <a:ea typeface="Arial"/>
                <a:cs typeface="Arial"/>
                <a:sym typeface="Arial"/>
              </a:rPr>
              <a:t>	L’élève suivant lit clairement son texte. Il utilise un vocabulaire spécifique à bon escient et en contexte (biodiversité, surpêche, dérèglement climatique, énergie renouvelable). Il ne pense pas à donner l’explication de ce vocabulaire mais il apportera ensuite ces précisions lors des questions des élèves.</a:t>
            </a:r>
            <a:endParaRPr sz="1300">
              <a:latin typeface="Arial"/>
              <a:ea typeface="Arial"/>
              <a:cs typeface="Arial"/>
              <a:sym typeface="Arial"/>
            </a:endParaRPr>
          </a:p>
          <a:p>
            <a:pPr algn="just">
              <a:buSzTx/>
              <a:buNone/>
            </a:pPr>
            <a:endParaRPr sz="1300">
              <a:latin typeface="Arial"/>
              <a:ea typeface="Arial"/>
              <a:cs typeface="Arial"/>
              <a:sym typeface="Arial"/>
            </a:endParaRPr>
          </a:p>
          <a:p>
            <a:pPr algn="just">
              <a:spcBef>
                <a:spcPts val="300"/>
              </a:spcBef>
              <a:buSzTx/>
              <a:buNone/>
            </a:pPr>
            <a:r>
              <a:rPr sz="1300">
                <a:latin typeface="Arial"/>
                <a:ea typeface="Arial"/>
                <a:cs typeface="Arial"/>
                <a:sym typeface="Arial"/>
              </a:rPr>
              <a:t>	Le troisième élève commence la conclusion. Il s’exprime moins que les autres et devra prendre davantage la parole lors de ses prochaines prestations orales. Néanmoins, il a participé activement lors de la phase de coopération et de mutualisation et a osé prendre la parole devant la classe alors qu’il en a moins l’habitude.</a:t>
            </a:r>
            <a:endParaRPr sz="1300">
              <a:latin typeface="Arial"/>
              <a:ea typeface="Arial"/>
              <a:cs typeface="Arial"/>
              <a:sym typeface="Arial"/>
            </a:endParaRPr>
          </a:p>
          <a:p>
            <a:pPr algn="just">
              <a:buSzTx/>
              <a:buNone/>
            </a:pPr>
            <a:endParaRPr sz="1300">
              <a:latin typeface="Arial"/>
              <a:ea typeface="Arial"/>
              <a:cs typeface="Arial"/>
              <a:sym typeface="Arial"/>
            </a:endParaRPr>
          </a:p>
          <a:p>
            <a:pPr algn="just">
              <a:spcBef>
                <a:spcPts val="300"/>
              </a:spcBef>
              <a:buSzTx/>
              <a:buNone/>
            </a:pPr>
            <a:r>
              <a:rPr sz="1300">
                <a:latin typeface="Arial"/>
                <a:ea typeface="Arial"/>
                <a:cs typeface="Arial"/>
                <a:sym typeface="Arial"/>
              </a:rPr>
              <a:t>	La conclusion, terminée par la première intervenante, permet au groupe d’inviter la classe à s’interroger sur son rôle et ses responsabilités concernant un problème qui implique une réflexion globale d’acteurs variés à différentes échelles.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457200" y="0"/>
            <a:ext cx="8229600" cy="785794"/>
          </a:xfrm>
          <a:prstGeom prst="rect">
            <a:avLst/>
          </a:prstGeom>
        </p:spPr>
        <p:txBody>
          <a:bodyPr/>
          <a:lstStyle>
            <a:lvl1pPr>
              <a:defRPr b="1" sz="2400">
                <a:latin typeface="Arial"/>
                <a:ea typeface="Arial"/>
                <a:cs typeface="Arial"/>
                <a:sym typeface="Arial"/>
              </a:defRPr>
            </a:lvl1pPr>
          </a:lstStyle>
          <a:p>
            <a:pPr>
              <a:defRPr b="0">
                <a:latin typeface="Calibri"/>
                <a:ea typeface="Calibri"/>
                <a:cs typeface="Calibri"/>
                <a:sym typeface="Calibri"/>
              </a:defRPr>
            </a:pPr>
            <a:r>
              <a:rPr b="1">
                <a:latin typeface="Arial"/>
                <a:ea typeface="Arial"/>
                <a:cs typeface="Arial"/>
                <a:sym typeface="Arial"/>
              </a:rPr>
              <a:t>LE GROUPE NIGER</a:t>
            </a:r>
          </a:p>
        </p:txBody>
      </p:sp>
      <p:sp>
        <p:nvSpPr>
          <p:cNvPr id="168" name="Shape 168"/>
          <p:cNvSpPr/>
          <p:nvPr>
            <p:ph type="body" idx="1"/>
          </p:nvPr>
        </p:nvSpPr>
        <p:spPr>
          <a:xfrm>
            <a:off x="457200" y="642917"/>
            <a:ext cx="8229600" cy="5483247"/>
          </a:xfrm>
          <a:prstGeom prst="rect">
            <a:avLst/>
          </a:prstGeom>
        </p:spPr>
        <p:txBody>
          <a:bodyPr/>
          <a:lstStyle/>
          <a:p>
            <a:pPr>
              <a:spcBef>
                <a:spcPts val="200"/>
              </a:spcBef>
              <a:buSzTx/>
              <a:buNone/>
            </a:pPr>
            <a:r>
              <a:rPr sz="1200">
                <a:latin typeface="Arial"/>
                <a:ea typeface="Arial"/>
                <a:cs typeface="Arial"/>
                <a:sym typeface="Arial"/>
              </a:rPr>
              <a:t>Thématiques abordées :</a:t>
            </a:r>
            <a:endParaRPr sz="1200">
              <a:latin typeface="Arial"/>
              <a:ea typeface="Arial"/>
              <a:cs typeface="Arial"/>
              <a:sym typeface="Arial"/>
            </a:endParaRPr>
          </a:p>
          <a:p>
            <a:pPr>
              <a:spcBef>
                <a:spcPts val="200"/>
              </a:spcBef>
              <a:buSzTx/>
              <a:buNone/>
            </a:pPr>
            <a:r>
              <a:rPr sz="1200">
                <a:latin typeface="Arial"/>
                <a:ea typeface="Arial"/>
                <a:cs typeface="Arial"/>
                <a:sym typeface="Arial"/>
              </a:rPr>
              <a:t> </a:t>
            </a:r>
            <a:endParaRPr sz="1200">
              <a:latin typeface="Arial"/>
              <a:ea typeface="Arial"/>
              <a:cs typeface="Arial"/>
              <a:sym typeface="Arial"/>
            </a:endParaRPr>
          </a:p>
          <a:p>
            <a:pPr>
              <a:spcBef>
                <a:spcPts val="200"/>
              </a:spcBef>
              <a:buSzTx/>
              <a:buNone/>
            </a:pPr>
            <a:r>
              <a:rPr sz="1200">
                <a:latin typeface="Arial"/>
                <a:ea typeface="Arial"/>
                <a:cs typeface="Arial"/>
                <a:sym typeface="Arial"/>
              </a:rPr>
              <a:t>- Manque chronique d’eau</a:t>
            </a:r>
            <a:endParaRPr sz="1200">
              <a:latin typeface="Arial"/>
              <a:ea typeface="Arial"/>
              <a:cs typeface="Arial"/>
              <a:sym typeface="Arial"/>
            </a:endParaRPr>
          </a:p>
          <a:p>
            <a:pPr>
              <a:spcBef>
                <a:spcPts val="200"/>
              </a:spcBef>
              <a:buSzTx/>
              <a:buNone/>
            </a:pPr>
            <a:r>
              <a:rPr sz="1200">
                <a:latin typeface="Arial"/>
                <a:ea typeface="Arial"/>
                <a:cs typeface="Arial"/>
                <a:sym typeface="Arial"/>
              </a:rPr>
              <a:t>- Malnutrition</a:t>
            </a:r>
            <a:endParaRPr sz="1200">
              <a:latin typeface="Arial"/>
              <a:ea typeface="Arial"/>
              <a:cs typeface="Arial"/>
              <a:sym typeface="Arial"/>
            </a:endParaRPr>
          </a:p>
          <a:p>
            <a:pPr>
              <a:spcBef>
                <a:spcPts val="200"/>
              </a:spcBef>
              <a:buSzTx/>
              <a:buNone/>
            </a:pPr>
            <a:r>
              <a:rPr sz="1200">
                <a:latin typeface="Arial"/>
                <a:ea typeface="Arial"/>
                <a:cs typeface="Arial"/>
                <a:sym typeface="Arial"/>
              </a:rPr>
              <a:t>- Accès aux soins</a:t>
            </a:r>
          </a:p>
        </p:txBody>
      </p:sp>
      <p:pic>
        <p:nvPicPr>
          <p:cNvPr id="169" name="image9.png"/>
          <p:cNvPicPr>
            <a:picLocks noChangeAspect="1"/>
          </p:cNvPicPr>
          <p:nvPr/>
        </p:nvPicPr>
        <p:blipFill>
          <a:blip r:embed="rId2">
            <a:extLst/>
          </a:blip>
          <a:stretch>
            <a:fillRect/>
          </a:stretch>
        </p:blipFill>
        <p:spPr>
          <a:xfrm>
            <a:off x="2357421" y="785793"/>
            <a:ext cx="6608580" cy="4671500"/>
          </a:xfrm>
          <a:prstGeom prst="rect">
            <a:avLst/>
          </a:prstGeom>
          <a:ln w="12700">
            <a:miter lim="400000"/>
          </a:ln>
        </p:spPr>
      </p:pic>
      <p:sp>
        <p:nvSpPr>
          <p:cNvPr id="170" name="Shape 170"/>
          <p:cNvSpPr/>
          <p:nvPr/>
        </p:nvSpPr>
        <p:spPr>
          <a:xfrm>
            <a:off x="3000364" y="5857892"/>
            <a:ext cx="5786478"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Carte mentale produite par le groupe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457200" y="274638"/>
            <a:ext cx="8229600" cy="725471"/>
          </a:xfrm>
          <a:prstGeom prst="rect">
            <a:avLst/>
          </a:prstGeom>
        </p:spPr>
        <p:txBody>
          <a:bodyPr/>
          <a:lstStyle/>
          <a:p>
            <a:pPr/>
            <a:r>
              <a:rPr b="1" sz="1400">
                <a:latin typeface="Arial"/>
                <a:ea typeface="Arial"/>
                <a:cs typeface="Arial"/>
                <a:sym typeface="Arial"/>
              </a:rPr>
              <a:t>Vidéo de l’oral du groupe. </a:t>
            </a:r>
            <a:r>
              <a:rPr sz="1200">
                <a:latin typeface="Arial"/>
                <a:ea typeface="Arial"/>
                <a:cs typeface="Arial"/>
                <a:sym typeface="Arial"/>
              </a:rPr>
              <a:t>Cliquer sur l’image pour démarrer.</a:t>
            </a:r>
            <a:br>
              <a:rPr sz="1200">
                <a:latin typeface="Arial"/>
                <a:ea typeface="Arial"/>
                <a:cs typeface="Arial"/>
                <a:sym typeface="Arial"/>
              </a:rPr>
            </a:br>
          </a:p>
        </p:txBody>
      </p:sp>
      <p:sp>
        <p:nvSpPr>
          <p:cNvPr id="173" name="Shape 173"/>
          <p:cNvSpPr/>
          <p:nvPr/>
        </p:nvSpPr>
        <p:spPr>
          <a:xfrm>
            <a:off x="642910" y="5657670"/>
            <a:ext cx="8001056" cy="795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sz="1200">
                <a:latin typeface="Arial"/>
                <a:ea typeface="Arial"/>
                <a:cs typeface="Arial"/>
                <a:sym typeface="Arial"/>
              </a:rPr>
              <a:t>.</a:t>
            </a:r>
            <a:endParaRPr b="1" sz="1200">
              <a:latin typeface="Arial"/>
              <a:ea typeface="Arial"/>
              <a:cs typeface="Arial"/>
              <a:sym typeface="Arial"/>
            </a:endParaRPr>
          </a:p>
          <a:p>
            <a:pPr/>
            <a:endParaRPr>
              <a:latin typeface="Arial"/>
              <a:ea typeface="Arial"/>
              <a:cs typeface="Arial"/>
              <a:sym typeface="Arial"/>
            </a:endParaRPr>
          </a:p>
        </p:txBody>
      </p:sp>
      <p:pic>
        <p:nvPicPr>
          <p:cNvPr id="174" name="image10.png"/>
          <p:cNvPicPr>
            <a:picLocks noChangeAspect="1"/>
          </p:cNvPicPr>
          <p:nvPr/>
        </p:nvPicPr>
        <p:blipFill>
          <a:blip r:embed="rId2">
            <a:extLst/>
          </a:blip>
          <a:stretch>
            <a:fillRect/>
          </a:stretch>
        </p:blipFill>
        <p:spPr>
          <a:xfrm>
            <a:off x="571471" y="1285859"/>
            <a:ext cx="8024827" cy="4513967"/>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xfrm>
            <a:off x="457200" y="274638"/>
            <a:ext cx="8229600" cy="725471"/>
          </a:xfrm>
          <a:prstGeom prst="rect">
            <a:avLst/>
          </a:prstGeom>
        </p:spPr>
        <p:txBody>
          <a:bodyPr/>
          <a:lstStyle>
            <a:lvl1pPr>
              <a:defRPr b="1" sz="2000">
                <a:latin typeface="Arial"/>
                <a:ea typeface="Arial"/>
                <a:cs typeface="Arial"/>
                <a:sym typeface="Arial"/>
              </a:defRPr>
            </a:lvl1pPr>
          </a:lstStyle>
          <a:p>
            <a:pPr>
              <a:defRPr b="0" sz="4400">
                <a:latin typeface="Calibri"/>
                <a:ea typeface="Calibri"/>
                <a:cs typeface="Calibri"/>
                <a:sym typeface="Calibri"/>
              </a:defRPr>
            </a:pPr>
            <a:r>
              <a:rPr b="1" sz="2000">
                <a:latin typeface="Arial"/>
                <a:ea typeface="Arial"/>
                <a:cs typeface="Arial"/>
                <a:sym typeface="Arial"/>
              </a:rPr>
              <a:t>Analyse de l’oral du groupe Niger</a:t>
            </a:r>
          </a:p>
        </p:txBody>
      </p:sp>
      <p:sp>
        <p:nvSpPr>
          <p:cNvPr id="177" name="Shape 177"/>
          <p:cNvSpPr/>
          <p:nvPr>
            <p:ph type="body" idx="1"/>
          </p:nvPr>
        </p:nvSpPr>
        <p:spPr>
          <a:xfrm>
            <a:off x="457200" y="1142983"/>
            <a:ext cx="8229600" cy="5500728"/>
          </a:xfrm>
          <a:prstGeom prst="rect">
            <a:avLst/>
          </a:prstGeom>
        </p:spPr>
        <p:txBody>
          <a:bodyPr/>
          <a:lstStyle/>
          <a:p>
            <a:pPr marL="329184" indent="-329184" defTabSz="877823">
              <a:spcBef>
                <a:spcPts val="200"/>
              </a:spcBef>
              <a:buSzTx/>
              <a:buFontTx/>
              <a:buNone/>
              <a:defRPr sz="1632"/>
            </a:pPr>
            <a:r>
              <a:rPr sz="1152">
                <a:latin typeface="Arial"/>
                <a:ea typeface="Arial"/>
                <a:cs typeface="Arial"/>
                <a:sym typeface="Arial"/>
              </a:rPr>
              <a:t>	Les élèves se sont partagé les thèmes, qui s’enchaînent logiquement. Tous se tiennent correctement face à la classe et parlent suffisamment fort pour être entendus.</a:t>
            </a:r>
            <a:endParaRPr sz="1152"/>
          </a:p>
          <a:p>
            <a:pPr marL="329184" indent="-329184" defTabSz="877823">
              <a:spcBef>
                <a:spcPts val="300"/>
              </a:spcBef>
              <a:buSzTx/>
              <a:buFontTx/>
              <a:buNone/>
              <a:defRPr sz="1152"/>
            </a:pPr>
            <a:endParaRPr>
              <a:latin typeface="Arial"/>
              <a:ea typeface="Arial"/>
              <a:cs typeface="Arial"/>
              <a:sym typeface="Arial"/>
            </a:endParaRPr>
          </a:p>
          <a:p>
            <a:pPr marL="329184" indent="-329184" algn="just" defTabSz="877823">
              <a:spcBef>
                <a:spcPts val="200"/>
              </a:spcBef>
              <a:buSzTx/>
              <a:buFontTx/>
              <a:buNone/>
              <a:defRPr sz="1152"/>
            </a:pPr>
            <a:r>
              <a:rPr>
                <a:latin typeface="Arial"/>
                <a:ea typeface="Arial"/>
                <a:cs typeface="Arial"/>
                <a:sym typeface="Arial"/>
              </a:rPr>
              <a:t>	Le premier élève à s’exprimer est le plus clair. Il arrive à se détacher de la carte mentale, et ne la regarde que brièvement.</a:t>
            </a:r>
            <a:r>
              <a:rPr>
                <a:solidFill>
                  <a:srgbClr val="FF0000"/>
                </a:solidFill>
                <a:latin typeface="Arial"/>
                <a:ea typeface="Arial"/>
                <a:cs typeface="Arial"/>
                <a:sym typeface="Arial"/>
              </a:rPr>
              <a:t> </a:t>
            </a:r>
            <a:r>
              <a:rPr>
                <a:latin typeface="Arial"/>
                <a:ea typeface="Arial"/>
                <a:cs typeface="Arial"/>
                <a:sym typeface="Arial"/>
              </a:rPr>
              <a:t>Il ne facilite pas la transition, une fois présentés les personnages, vers le thème suivant, d’où un léger flottement lorsque son camarade doit prendre la parole.</a:t>
            </a:r>
          </a:p>
          <a:p>
            <a:pPr marL="329184" indent="-329184" algn="just" defTabSz="877823">
              <a:spcBef>
                <a:spcPts val="300"/>
              </a:spcBef>
              <a:buSzTx/>
              <a:buFontTx/>
              <a:buNone/>
              <a:defRPr sz="1152"/>
            </a:pPr>
            <a:endParaRPr>
              <a:latin typeface="Arial"/>
              <a:ea typeface="Arial"/>
              <a:cs typeface="Arial"/>
              <a:sym typeface="Arial"/>
            </a:endParaRPr>
          </a:p>
          <a:p>
            <a:pPr marL="329184" indent="-329184" algn="just" defTabSz="877823">
              <a:spcBef>
                <a:spcPts val="200"/>
              </a:spcBef>
              <a:buSzTx/>
              <a:buFontTx/>
              <a:buNone/>
              <a:defRPr sz="1152"/>
            </a:pPr>
            <a:r>
              <a:rPr>
                <a:latin typeface="Arial"/>
                <a:ea typeface="Arial"/>
                <a:cs typeface="Arial"/>
                <a:sym typeface="Arial"/>
              </a:rPr>
              <a:t>	Les deux élèves qui prennent ensuite la parole maîtrisent correctement le contenu et parviennent à mobiliser un vocabulaire spécifique ( warrantage…). Cependant on constate des oublis et des maladresses, du fait du manque de maîtrise du domaine 2 du socle commun de connaissances, de compétences et de culture (les méthodes et outils pour apprendre). Lors de la reprise, ils ont clairement répondu aux questions des élèves.</a:t>
            </a:r>
          </a:p>
          <a:p>
            <a:pPr marL="329184" indent="-329184" algn="just" defTabSz="877823">
              <a:spcBef>
                <a:spcPts val="300"/>
              </a:spcBef>
              <a:buSzTx/>
              <a:buFontTx/>
              <a:buNone/>
              <a:defRPr sz="1152"/>
            </a:pPr>
            <a:endParaRPr>
              <a:latin typeface="Arial"/>
              <a:ea typeface="Arial"/>
              <a:cs typeface="Arial"/>
              <a:sym typeface="Arial"/>
            </a:endParaRPr>
          </a:p>
          <a:p>
            <a:pPr marL="329184" indent="-329184" algn="just" defTabSz="877823">
              <a:spcBef>
                <a:spcPts val="200"/>
              </a:spcBef>
              <a:buSzTx/>
              <a:buFontTx/>
              <a:buNone/>
              <a:defRPr sz="1152"/>
            </a:pPr>
            <a:r>
              <a:rPr>
                <a:latin typeface="Arial"/>
                <a:ea typeface="Arial"/>
                <a:cs typeface="Arial"/>
                <a:sym typeface="Arial"/>
              </a:rPr>
              <a:t>	Le deuxième élève devra améliorer ses prochains oraux en adoptant une syntaxe claire, complète et structurée. La difficulté tient en partie au fait que le support n’est pas rédigé, mais aussi au fait que le contenu n’est pas maîtrisé, car il y a de nombreuses hésitations et  il n’a pas relevé précédemment, en révisant son texte, l’erreur inscrite sur la carte mentale au moment où il l’a recopiée au propre : le mot « déréglation » au lieu de « dérèglement climatique ». Il oublie aussi de mentionner le paludisme. Il juxtapose un peu trop les faits sans recréer le lien narratif entre les personnages. Il aurait fallu raconter un peu plus leur histoire et leur parcours.</a:t>
            </a:r>
          </a:p>
          <a:p>
            <a:pPr marL="329184" indent="-329184" algn="just" defTabSz="877823">
              <a:spcBef>
                <a:spcPts val="300"/>
              </a:spcBef>
              <a:buSzTx/>
              <a:buFontTx/>
              <a:buNone/>
              <a:defRPr sz="1152"/>
            </a:pPr>
            <a:endParaRPr>
              <a:latin typeface="Arial"/>
              <a:ea typeface="Arial"/>
              <a:cs typeface="Arial"/>
              <a:sym typeface="Arial"/>
            </a:endParaRPr>
          </a:p>
          <a:p>
            <a:pPr marL="329184" indent="-329184" algn="just" defTabSz="877823">
              <a:spcBef>
                <a:spcPts val="200"/>
              </a:spcBef>
              <a:buSzTx/>
              <a:buFontTx/>
              <a:buNone/>
              <a:defRPr sz="1152"/>
            </a:pPr>
            <a:r>
              <a:rPr>
                <a:latin typeface="Arial"/>
                <a:ea typeface="Arial"/>
                <a:cs typeface="Arial"/>
                <a:sym typeface="Arial"/>
              </a:rPr>
              <a:t>	La dernière élève regarde souvent la carte mentale et liste le plus souvent. La récurrence de « y a » témoigne de la nécessité d’améliorer son expression. Or, elle a fait le choix de ne pas rédiger de petit texte en plus car elle pensait bien comprendre et maîtriser son sujet et donc se sentait capable de transmettre facilement ses connaissances. Le bilan et le visionnage de la vidéo lui permettront par la suite de repenser ce point. Cette même élève, qui est aussi par la suite passée seule pour présenter l’ensemble du travail de groupe, comme elle en avait la possibilité, a été beaucoup plus claire et précise lors de sa deuxième intervention. Les remarques ont manifestement été prises en compte.</a:t>
            </a:r>
          </a:p>
          <a:p>
            <a:pPr marL="329184" indent="-329184" algn="just" defTabSz="877823">
              <a:spcBef>
                <a:spcPts val="300"/>
              </a:spcBef>
              <a:buSzTx/>
              <a:buFontTx/>
              <a:buNone/>
              <a:defRPr sz="1152"/>
            </a:pPr>
            <a:endParaRPr>
              <a:latin typeface="Arial"/>
              <a:ea typeface="Arial"/>
              <a:cs typeface="Arial"/>
              <a:sym typeface="Arial"/>
            </a:endParaRPr>
          </a:p>
          <a:p>
            <a:pPr marL="329184" indent="-329184" algn="just" defTabSz="877823">
              <a:spcBef>
                <a:spcPts val="200"/>
              </a:spcBef>
              <a:buSzTx/>
              <a:buFontTx/>
              <a:buNone/>
              <a:defRPr sz="1152"/>
            </a:pPr>
            <a:r>
              <a:rPr>
                <a:latin typeface="Arial"/>
                <a:ea typeface="Arial"/>
                <a:cs typeface="Arial"/>
                <a:sym typeface="Arial"/>
              </a:rPr>
              <a:t>	Après l’oral, on revient sur l’importance de communiquer avec précision en mobilisant un vocabulaire spécifique et en l’expliquant. Quelques erreurs sont corrigées : agroécologie pour « agrologie », « dérèglement climatique » pour « déréglation », superficie du Niger. Là encore, le vocabulaire est explicité à l’occasion des questions des élèves  (malnutrition, micro-crédit). On peut conseiller, lors d’un prochain oral, d’établir une liste des mots importants avec leur définition pour penser à apporter toutes les précisions en anticipant les éventuelles  demandes  d’explication.</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457200" y="0"/>
            <a:ext cx="8229600" cy="642918"/>
          </a:xfrm>
          <a:prstGeom prst="rect">
            <a:avLst/>
          </a:prstGeom>
        </p:spPr>
        <p:txBody>
          <a:bodyPr/>
          <a:lstStyle>
            <a:lvl1pPr>
              <a:defRPr b="1" sz="2400">
                <a:latin typeface="Arial"/>
                <a:ea typeface="Arial"/>
                <a:cs typeface="Arial"/>
                <a:sym typeface="Arial"/>
              </a:defRPr>
            </a:lvl1pPr>
          </a:lstStyle>
          <a:p>
            <a:pPr>
              <a:defRPr b="0">
                <a:latin typeface="Calibri"/>
                <a:ea typeface="Calibri"/>
                <a:cs typeface="Calibri"/>
                <a:sym typeface="Calibri"/>
              </a:defRPr>
            </a:pPr>
            <a:r>
              <a:rPr b="1">
                <a:latin typeface="Arial"/>
                <a:ea typeface="Arial"/>
                <a:cs typeface="Arial"/>
                <a:sym typeface="Arial"/>
              </a:rPr>
              <a:t>LE GROUPE CAMBODGE</a:t>
            </a:r>
          </a:p>
        </p:txBody>
      </p:sp>
      <p:pic>
        <p:nvPicPr>
          <p:cNvPr id="180" name="image11.png"/>
          <p:cNvPicPr>
            <a:picLocks noChangeAspect="1"/>
          </p:cNvPicPr>
          <p:nvPr/>
        </p:nvPicPr>
        <p:blipFill>
          <a:blip r:embed="rId2">
            <a:extLst/>
          </a:blip>
          <a:stretch>
            <a:fillRect/>
          </a:stretch>
        </p:blipFill>
        <p:spPr>
          <a:xfrm>
            <a:off x="285720" y="1571612"/>
            <a:ext cx="8804735" cy="4554552"/>
          </a:xfrm>
          <a:prstGeom prst="rect">
            <a:avLst/>
          </a:prstGeom>
          <a:ln w="12700">
            <a:miter lim="400000"/>
          </a:ln>
        </p:spPr>
      </p:pic>
      <p:sp>
        <p:nvSpPr>
          <p:cNvPr id="181" name="Shape 181"/>
          <p:cNvSpPr/>
          <p:nvPr/>
        </p:nvSpPr>
        <p:spPr>
          <a:xfrm>
            <a:off x="1071537" y="6072206"/>
            <a:ext cx="650086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200">
                <a:latin typeface="Arial"/>
                <a:ea typeface="Arial"/>
                <a:cs typeface="Arial"/>
                <a:sym typeface="Arial"/>
              </a:defRPr>
            </a:lvl1pPr>
          </a:lstStyle>
          <a:p>
            <a:pPr>
              <a:defRPr b="0" sz="1800">
                <a:latin typeface="Calibri"/>
                <a:ea typeface="Calibri"/>
                <a:cs typeface="Calibri"/>
                <a:sym typeface="Calibri"/>
              </a:defRPr>
            </a:pPr>
            <a:r>
              <a:rPr b="1" sz="1200">
                <a:latin typeface="Arial"/>
                <a:ea typeface="Arial"/>
                <a:cs typeface="Arial"/>
                <a:sym typeface="Arial"/>
              </a:rPr>
              <a:t>Carte mentale support pour l’oral. </a:t>
            </a:r>
          </a:p>
        </p:txBody>
      </p:sp>
      <p:sp>
        <p:nvSpPr>
          <p:cNvPr id="182" name="Shape 182"/>
          <p:cNvSpPr/>
          <p:nvPr/>
        </p:nvSpPr>
        <p:spPr>
          <a:xfrm>
            <a:off x="214282" y="571479"/>
            <a:ext cx="3214710" cy="9754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sz="1200">
                <a:latin typeface="Arial"/>
                <a:ea typeface="Arial"/>
                <a:cs typeface="Arial"/>
                <a:sym typeface="Arial"/>
              </a:rPr>
              <a:t>Thématiques abordées :</a:t>
            </a:r>
            <a:endParaRPr sz="1200">
              <a:latin typeface="Arial"/>
              <a:ea typeface="Arial"/>
              <a:cs typeface="Arial"/>
              <a:sym typeface="Arial"/>
            </a:endParaRPr>
          </a:p>
          <a:p>
            <a:pPr/>
            <a:r>
              <a:rPr sz="1200">
                <a:latin typeface="Arial"/>
                <a:ea typeface="Arial"/>
                <a:cs typeface="Arial"/>
                <a:sym typeface="Arial"/>
              </a:rPr>
              <a:t> </a:t>
            </a:r>
            <a:endParaRPr sz="1200">
              <a:latin typeface="Arial"/>
              <a:ea typeface="Arial"/>
              <a:cs typeface="Arial"/>
              <a:sym typeface="Arial"/>
            </a:endParaRPr>
          </a:p>
          <a:p>
            <a:pPr/>
            <a:r>
              <a:rPr sz="1200">
                <a:latin typeface="Arial"/>
                <a:ea typeface="Arial"/>
                <a:cs typeface="Arial"/>
                <a:sym typeface="Arial"/>
              </a:rPr>
              <a:t>- Agriculture</a:t>
            </a:r>
            <a:endParaRPr sz="1200">
              <a:latin typeface="Arial"/>
              <a:ea typeface="Arial"/>
              <a:cs typeface="Arial"/>
              <a:sym typeface="Arial"/>
            </a:endParaRPr>
          </a:p>
          <a:p>
            <a:pPr/>
            <a:r>
              <a:rPr sz="1200">
                <a:latin typeface="Arial"/>
                <a:ea typeface="Arial"/>
                <a:cs typeface="Arial"/>
                <a:sym typeface="Arial"/>
              </a:rPr>
              <a:t>- Conditions de travail dans l’industrie textile</a:t>
            </a:r>
            <a:endParaRPr sz="1200">
              <a:latin typeface="Arial"/>
              <a:ea typeface="Arial"/>
              <a:cs typeface="Arial"/>
              <a:sym typeface="Arial"/>
            </a:endParaRPr>
          </a:p>
          <a:p>
            <a:pPr/>
            <a:r>
              <a:rPr sz="1200">
                <a:latin typeface="Arial"/>
                <a:ea typeface="Arial"/>
                <a:cs typeface="Arial"/>
                <a:sym typeface="Arial"/>
              </a:rPr>
              <a:t>- Migrations entre zones rurales et urbaines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457200" y="274638"/>
            <a:ext cx="8229600" cy="1143001"/>
          </a:xfrm>
          <a:prstGeom prst="rect">
            <a:avLst/>
          </a:prstGeom>
        </p:spPr>
        <p:txBody>
          <a:bodyPr/>
          <a:lstStyle/>
          <a:p>
            <a:pPr/>
            <a:r>
              <a:rPr b="1" sz="1400">
                <a:latin typeface="Arial"/>
                <a:ea typeface="Arial"/>
                <a:cs typeface="Arial"/>
                <a:sym typeface="Arial"/>
              </a:rPr>
              <a:t>Vidéo de l’oral du groupe. </a:t>
            </a:r>
            <a:r>
              <a:rPr sz="1400">
                <a:latin typeface="Arial"/>
                <a:ea typeface="Arial"/>
                <a:cs typeface="Arial"/>
                <a:sym typeface="Arial"/>
              </a:rPr>
              <a:t>Cliquer sur l’image pour démarrer.</a:t>
            </a:r>
          </a:p>
        </p:txBody>
      </p:sp>
      <p:pic>
        <p:nvPicPr>
          <p:cNvPr id="185" name="image12.png"/>
          <p:cNvPicPr>
            <a:picLocks noChangeAspect="1"/>
          </p:cNvPicPr>
          <p:nvPr/>
        </p:nvPicPr>
        <p:blipFill>
          <a:blip r:embed="rId2">
            <a:extLst/>
          </a:blip>
          <a:stretch>
            <a:fillRect/>
          </a:stretch>
        </p:blipFill>
        <p:spPr>
          <a:xfrm>
            <a:off x="357157" y="1357297"/>
            <a:ext cx="8437579" cy="4746139"/>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457200" y="274638"/>
            <a:ext cx="8229600" cy="1143001"/>
          </a:xfrm>
          <a:prstGeom prst="rect">
            <a:avLst/>
          </a:prstGeom>
        </p:spPr>
        <p:txBody>
          <a:bodyPr/>
          <a:lstStyle>
            <a:lvl1pPr>
              <a:defRPr b="1" sz="2000">
                <a:latin typeface="Arial"/>
                <a:ea typeface="Arial"/>
                <a:cs typeface="Arial"/>
                <a:sym typeface="Arial"/>
              </a:defRPr>
            </a:lvl1pPr>
          </a:lstStyle>
          <a:p>
            <a:pPr>
              <a:defRPr b="0" sz="4400">
                <a:latin typeface="Calibri"/>
                <a:ea typeface="Calibri"/>
                <a:cs typeface="Calibri"/>
                <a:sym typeface="Calibri"/>
              </a:defRPr>
            </a:pPr>
            <a:r>
              <a:rPr b="1" sz="2000">
                <a:latin typeface="Arial"/>
                <a:ea typeface="Arial"/>
                <a:cs typeface="Arial"/>
                <a:sym typeface="Arial"/>
              </a:rPr>
              <a:t>Analyse de l’oral du groupe Cambodge</a:t>
            </a:r>
          </a:p>
        </p:txBody>
      </p:sp>
      <p:sp>
        <p:nvSpPr>
          <p:cNvPr id="188" name="Shape 188"/>
          <p:cNvSpPr/>
          <p:nvPr>
            <p:ph type="body" idx="1"/>
          </p:nvPr>
        </p:nvSpPr>
        <p:spPr>
          <a:xfrm>
            <a:off x="457200" y="1600200"/>
            <a:ext cx="8229600" cy="4525963"/>
          </a:xfrm>
          <a:prstGeom prst="rect">
            <a:avLst/>
          </a:prstGeom>
        </p:spPr>
        <p:txBody>
          <a:bodyPr/>
          <a:lstStyle/>
          <a:p>
            <a:pPr algn="just">
              <a:spcBef>
                <a:spcPts val="200"/>
              </a:spcBef>
              <a:buSzTx/>
              <a:buNone/>
            </a:pPr>
            <a:r>
              <a:rPr sz="1200">
                <a:latin typeface="Arial"/>
                <a:ea typeface="Arial"/>
                <a:cs typeface="Arial"/>
                <a:sym typeface="Arial"/>
              </a:rPr>
              <a:t>	Une des élèves du groupe étant absente, les deux autres se sont réparti différemment le travail dans l’urgence.</a:t>
            </a:r>
            <a:endParaRPr sz="1200">
              <a:latin typeface="Arial"/>
              <a:ea typeface="Arial"/>
              <a:cs typeface="Arial"/>
              <a:sym typeface="Arial"/>
            </a:endParaRPr>
          </a:p>
          <a:p>
            <a:pPr algn="just">
              <a:buSzTx/>
              <a:buNone/>
            </a:pPr>
            <a:endParaRPr sz="1200">
              <a:latin typeface="Arial"/>
              <a:ea typeface="Arial"/>
              <a:cs typeface="Arial"/>
              <a:sym typeface="Arial"/>
            </a:endParaRPr>
          </a:p>
          <a:p>
            <a:pPr algn="just">
              <a:spcBef>
                <a:spcPts val="200"/>
              </a:spcBef>
              <a:buSzTx/>
              <a:buNone/>
            </a:pPr>
            <a:r>
              <a:rPr sz="1200">
                <a:latin typeface="Arial"/>
                <a:ea typeface="Arial"/>
                <a:cs typeface="Arial"/>
                <a:sym typeface="Arial"/>
              </a:rPr>
              <a:t>	L’aspect narratif est clairement exposé. Les deux élèves parviennent à se détacher de leur carte mentale et à instaurer une communication positive entre elles. De même, on constate une collaboration entre les deux élèves au moment de la restitution : elles s’entraident sans se contenter de restituer chacune sa partie.</a:t>
            </a:r>
            <a:endParaRPr sz="1200">
              <a:latin typeface="Arial"/>
              <a:ea typeface="Arial"/>
              <a:cs typeface="Arial"/>
              <a:sym typeface="Arial"/>
            </a:endParaRPr>
          </a:p>
          <a:p>
            <a:pPr algn="just">
              <a:buSzTx/>
              <a:buNone/>
            </a:pPr>
            <a:endParaRPr sz="1200">
              <a:latin typeface="Arial"/>
              <a:ea typeface="Arial"/>
              <a:cs typeface="Arial"/>
              <a:sym typeface="Arial"/>
            </a:endParaRPr>
          </a:p>
          <a:p>
            <a:pPr algn="just">
              <a:spcBef>
                <a:spcPts val="200"/>
              </a:spcBef>
              <a:buSzTx/>
              <a:buNone/>
            </a:pPr>
            <a:r>
              <a:rPr sz="1200">
                <a:latin typeface="Arial"/>
                <a:ea typeface="Arial"/>
                <a:cs typeface="Arial"/>
                <a:sym typeface="Arial"/>
              </a:rPr>
              <a:t>	On relève cependant quelques fautes de syntaxe ou imprécisions.</a:t>
            </a:r>
            <a:r>
              <a:rPr sz="1200">
                <a:solidFill>
                  <a:srgbClr val="FF0000"/>
                </a:solidFill>
                <a:latin typeface="Arial"/>
                <a:ea typeface="Arial"/>
                <a:cs typeface="Arial"/>
                <a:sym typeface="Arial"/>
              </a:rPr>
              <a:t> </a:t>
            </a:r>
            <a:r>
              <a:rPr sz="1200">
                <a:latin typeface="Arial"/>
                <a:ea typeface="Arial"/>
                <a:cs typeface="Arial"/>
                <a:sym typeface="Arial"/>
              </a:rPr>
              <a:t>Lors d’un échange avec les élèves, elles sauront malgré tout expliquer clairement ce que sont le micro-crédit et les semences améliorées.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457200" y="274638"/>
            <a:ext cx="8229600" cy="1143001"/>
          </a:xfrm>
          <a:prstGeom prst="rect">
            <a:avLst/>
          </a:prstGeom>
        </p:spPr>
        <p:txBody>
          <a:bodyPr/>
          <a:lstStyle/>
          <a:p>
            <a:pPr/>
            <a:r>
              <a:rPr b="1" sz="2000">
                <a:latin typeface="Arial"/>
                <a:ea typeface="Arial"/>
                <a:cs typeface="Arial"/>
                <a:sym typeface="Arial"/>
              </a:rPr>
              <a:t>Groupe Nigéria</a:t>
            </a:r>
            <a:br>
              <a:rPr b="1" sz="2000">
                <a:latin typeface="Arial"/>
                <a:ea typeface="Arial"/>
                <a:cs typeface="Arial"/>
                <a:sym typeface="Arial"/>
              </a:rPr>
            </a:br>
            <a:r>
              <a:rPr sz="1400">
                <a:latin typeface="Arial"/>
                <a:ea typeface="Arial"/>
                <a:cs typeface="Arial"/>
                <a:sym typeface="Arial"/>
              </a:rPr>
              <a:t>passage de Maria seule</a:t>
            </a:r>
          </a:p>
        </p:txBody>
      </p:sp>
      <p:pic>
        <p:nvPicPr>
          <p:cNvPr id="191" name="image13.png"/>
          <p:cNvPicPr>
            <a:picLocks noChangeAspect="1"/>
          </p:cNvPicPr>
          <p:nvPr/>
        </p:nvPicPr>
        <p:blipFill>
          <a:blip r:embed="rId2">
            <a:extLst/>
          </a:blip>
          <a:stretch>
            <a:fillRect/>
          </a:stretch>
        </p:blipFill>
        <p:spPr>
          <a:xfrm>
            <a:off x="1785917" y="1285859"/>
            <a:ext cx="7215239" cy="5331251"/>
          </a:xfrm>
          <a:prstGeom prst="rect">
            <a:avLst/>
          </a:prstGeom>
          <a:ln w="12700">
            <a:miter lim="400000"/>
          </a:ln>
        </p:spPr>
      </p:pic>
      <p:sp>
        <p:nvSpPr>
          <p:cNvPr id="192" name="Shape 192"/>
          <p:cNvSpPr/>
          <p:nvPr/>
        </p:nvSpPr>
        <p:spPr>
          <a:xfrm>
            <a:off x="0" y="1214421"/>
            <a:ext cx="2143108" cy="13310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sz="1200">
                <a:latin typeface="Arial"/>
                <a:ea typeface="Arial"/>
                <a:cs typeface="Arial"/>
                <a:sym typeface="Arial"/>
              </a:rPr>
              <a:t>Thématiques abordées :</a:t>
            </a:r>
            <a:endParaRPr sz="1200">
              <a:latin typeface="Arial"/>
              <a:ea typeface="Arial"/>
              <a:cs typeface="Arial"/>
              <a:sym typeface="Arial"/>
            </a:endParaRPr>
          </a:p>
          <a:p>
            <a:pPr/>
            <a:r>
              <a:rPr sz="1200">
                <a:latin typeface="Arial"/>
                <a:ea typeface="Arial"/>
                <a:cs typeface="Arial"/>
                <a:sym typeface="Arial"/>
              </a:rPr>
              <a:t> </a:t>
            </a:r>
            <a:endParaRPr sz="1200">
              <a:latin typeface="Arial"/>
              <a:ea typeface="Arial"/>
              <a:cs typeface="Arial"/>
              <a:sym typeface="Arial"/>
            </a:endParaRPr>
          </a:p>
          <a:p>
            <a:pPr/>
            <a:r>
              <a:rPr sz="1200">
                <a:latin typeface="Arial"/>
                <a:ea typeface="Arial"/>
                <a:cs typeface="Arial"/>
                <a:sym typeface="Arial"/>
              </a:rPr>
              <a:t>- Traitement des déchets</a:t>
            </a:r>
            <a:endParaRPr sz="1200">
              <a:latin typeface="Arial"/>
              <a:ea typeface="Arial"/>
              <a:cs typeface="Arial"/>
              <a:sym typeface="Arial"/>
            </a:endParaRPr>
          </a:p>
          <a:p>
            <a:pPr>
              <a:buSzPct val="100000"/>
              <a:buFont typeface="Arial"/>
              <a:buChar char="-"/>
            </a:pPr>
            <a:r>
              <a:rPr sz="1200">
                <a:latin typeface="Arial"/>
                <a:ea typeface="Arial"/>
                <a:cs typeface="Arial"/>
                <a:sym typeface="Arial"/>
              </a:rPr>
              <a:t> Entreprenariat à forte dimension sociale</a:t>
            </a:r>
            <a:endParaRPr sz="1200">
              <a:latin typeface="Arial"/>
              <a:ea typeface="Arial"/>
              <a:cs typeface="Arial"/>
              <a:sym typeface="Arial"/>
            </a:endParaRPr>
          </a:p>
          <a:p>
            <a:pPr>
              <a:buSzPct val="100000"/>
              <a:buFont typeface="Arial"/>
              <a:buChar char="-"/>
            </a:pPr>
            <a:r>
              <a:rPr sz="1200">
                <a:latin typeface="Arial"/>
                <a:ea typeface="Arial"/>
                <a:cs typeface="Arial"/>
                <a:sym typeface="Arial"/>
              </a:rPr>
              <a:t> Formation</a:t>
            </a:r>
            <a:endParaRPr sz="1200">
              <a:latin typeface="Arial"/>
              <a:ea typeface="Arial"/>
              <a:cs typeface="Arial"/>
              <a:sym typeface="Arial"/>
            </a:endParaRPr>
          </a:p>
          <a:p>
            <a:pPr>
              <a:buSzPct val="100000"/>
              <a:buFont typeface="Arial"/>
              <a:buChar char="-"/>
            </a:pPr>
            <a:r>
              <a:rPr sz="1200">
                <a:latin typeface="Arial"/>
                <a:ea typeface="Arial"/>
                <a:cs typeface="Arial"/>
                <a:sym typeface="Arial"/>
              </a:rPr>
              <a:t> Femmes</a:t>
            </a:r>
          </a:p>
        </p:txBody>
      </p:sp>
      <p:sp>
        <p:nvSpPr>
          <p:cNvPr id="193" name="Shape 193"/>
          <p:cNvSpPr/>
          <p:nvPr/>
        </p:nvSpPr>
        <p:spPr>
          <a:xfrm>
            <a:off x="357157" y="4500569"/>
            <a:ext cx="1143010" cy="6198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Piste audio. Cliquer sur le carré noir</a:t>
            </a:r>
          </a:p>
        </p:txBody>
      </p:sp>
      <p:pic>
        <p:nvPicPr>
          <p:cNvPr id="194" name="image14.png"/>
          <p:cNvPicPr>
            <a:picLocks noChangeAspect="1"/>
          </p:cNvPicPr>
          <p:nvPr/>
        </p:nvPicPr>
        <p:blipFill>
          <a:blip r:embed="rId3">
            <a:extLst/>
          </a:blip>
          <a:stretch>
            <a:fillRect/>
          </a:stretch>
        </p:blipFill>
        <p:spPr>
          <a:xfrm>
            <a:off x="214282" y="5143512"/>
            <a:ext cx="1524001" cy="85725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250825" y="4000503"/>
            <a:ext cx="8642350" cy="239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107000"/>
              </a:lnSpc>
              <a:defRPr sz="1100">
                <a:latin typeface="Arial"/>
                <a:ea typeface="Arial"/>
                <a:cs typeface="Arial"/>
                <a:sym typeface="Arial"/>
              </a:defRPr>
            </a:lvl1pPr>
          </a:lstStyle>
          <a:p>
            <a:pPr>
              <a:defRPr sz="1800">
                <a:latin typeface="Calibri"/>
                <a:ea typeface="Calibri"/>
                <a:cs typeface="Calibri"/>
                <a:sym typeface="Calibri"/>
              </a:defRPr>
            </a:pPr>
            <a:r>
              <a:rPr sz="1100">
                <a:latin typeface="Arial"/>
                <a:ea typeface="Arial"/>
                <a:cs typeface="Arial"/>
                <a:sym typeface="Arial"/>
              </a:rPr>
              <a:t>.</a:t>
            </a:r>
          </a:p>
        </p:txBody>
      </p:sp>
      <p:sp>
        <p:nvSpPr>
          <p:cNvPr id="115" name="Shape 115"/>
          <p:cNvSpPr/>
          <p:nvPr/>
        </p:nvSpPr>
        <p:spPr>
          <a:xfrm>
            <a:off x="214282" y="357165"/>
            <a:ext cx="8572560" cy="25756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Arial"/>
                <a:ea typeface="Arial"/>
                <a:cs typeface="Arial"/>
                <a:sym typeface="Arial"/>
              </a:defRPr>
            </a:pPr>
            <a:r>
              <a:t>CONTEXTE DE L’EXPÉRIENCE</a:t>
            </a:r>
          </a:p>
          <a:p>
            <a:pPr algn="ctr">
              <a:defRPr b="1">
                <a:latin typeface="Arial"/>
                <a:ea typeface="Arial"/>
                <a:cs typeface="Arial"/>
                <a:sym typeface="Arial"/>
              </a:defRPr>
            </a:pPr>
          </a:p>
          <a:p>
            <a:pPr algn="just">
              <a:defRPr>
                <a:latin typeface="Arial"/>
                <a:ea typeface="Arial"/>
                <a:cs typeface="Arial"/>
                <a:sym typeface="Arial"/>
              </a:defRPr>
            </a:pPr>
            <a:r>
              <a:rPr i="1" sz="1200"/>
              <a:t>Nés quelque part </a:t>
            </a:r>
            <a:r>
              <a:rPr sz="1200"/>
              <a:t>se présente comme un « parcours-spectacle » visant à sensibiliser le grand public et les scolaires aux enjeux majeurs du climat et du développement dans le monde. Présentée à Paris en 2015 lors de la COP21, cette exposition participative et collaborative, qui a reçu le haut patronage du ministère de l’Education nationale, est en tournée dans les métropoles régionales de France en 2016-2017. C’est à cette occasion que des élèves de Cinquième du collège ont pu y participer, en se rendant à la Condition Publique de Roubaix en septembre 2016. </a:t>
            </a:r>
            <a:endParaRPr sz="1200"/>
          </a:p>
          <a:p>
            <a:pPr algn="just"/>
            <a:endParaRPr sz="1200">
              <a:latin typeface="Arial"/>
              <a:ea typeface="Arial"/>
              <a:cs typeface="Arial"/>
              <a:sym typeface="Arial"/>
            </a:endParaRPr>
          </a:p>
          <a:p>
            <a:pPr/>
            <a:r>
              <a:rPr sz="1200">
                <a:latin typeface="Arial"/>
                <a:ea typeface="Arial"/>
                <a:cs typeface="Arial"/>
                <a:sym typeface="Arial"/>
              </a:rPr>
              <a:t>Une présentation et des liens pédagogiques sont disponibles sur </a:t>
            </a:r>
            <a:r>
              <a:rPr sz="1200" u="sng">
                <a:solidFill>
                  <a:srgbClr val="0000FF"/>
                </a:solidFill>
                <a:uFill>
                  <a:solidFill>
                    <a:srgbClr val="0000FF"/>
                  </a:solidFill>
                </a:uFill>
                <a:latin typeface="Arial"/>
                <a:ea typeface="Arial"/>
                <a:cs typeface="Arial"/>
                <a:sym typeface="Arial"/>
                <a:hlinkClick r:id="rId3" invalidUrl="" action="" tgtFrame="" tooltip="" history="1" highlightClick="0" endSnd="0"/>
              </a:rPr>
              <a:t>www.nesquelquepart.fr</a:t>
            </a:r>
            <a:r>
              <a:rPr sz="1200">
                <a:latin typeface="Arial"/>
                <a:ea typeface="Arial"/>
                <a:cs typeface="Arial"/>
                <a:sym typeface="Arial"/>
              </a:rPr>
              <a:t> </a:t>
            </a:r>
            <a:endParaRPr sz="1200">
              <a:solidFill>
                <a:srgbClr val="FF0000"/>
              </a:solidFill>
              <a:latin typeface="Arial"/>
              <a:ea typeface="Arial"/>
              <a:cs typeface="Arial"/>
              <a:sym typeface="Arial"/>
            </a:endParaRPr>
          </a:p>
          <a:p>
            <a:pPr/>
            <a:endParaRPr sz="1200">
              <a:latin typeface="Arial"/>
              <a:ea typeface="Arial"/>
              <a:cs typeface="Arial"/>
              <a:sym typeface="Arial"/>
            </a:endParaRPr>
          </a:p>
          <a:p>
            <a:pPr/>
            <a:endParaRPr sz="1200">
              <a:latin typeface="Arial"/>
              <a:ea typeface="Arial"/>
              <a:cs typeface="Arial"/>
              <a:sym typeface="Arial"/>
            </a:endParaRPr>
          </a:p>
          <a:p>
            <a:pPr algn="just"/>
            <a:endParaRPr sz="1200">
              <a:latin typeface="Arial"/>
              <a:ea typeface="Arial"/>
              <a:cs typeface="Arial"/>
              <a:sym typeface="Arial"/>
            </a:endParaRPr>
          </a:p>
        </p:txBody>
      </p:sp>
      <p:graphicFrame>
        <p:nvGraphicFramePr>
          <p:cNvPr id="116" name="Table 116"/>
          <p:cNvGraphicFramePr/>
          <p:nvPr/>
        </p:nvGraphicFramePr>
        <p:xfrm>
          <a:off x="285720" y="2632787"/>
          <a:ext cx="4000528" cy="359036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000528"/>
              </a:tblGrid>
              <a:tr h="271923">
                <a:tc>
                  <a:txBody>
                    <a:bodyPr/>
                    <a:lstStyle/>
                    <a:p>
                      <a:pPr algn="ctr">
                        <a:defRPr i="0" sz="1800"/>
                      </a:pPr>
                      <a:r>
                        <a:rPr sz="1000"/>
                        <a:t>Thèmes et sous-thèmes du programme de Géographie</a:t>
                      </a:r>
                    </a:p>
                  </a:txBody>
                  <a:tcPr marL="45719" marR="45719" marT="45719" marB="45719" anchor="t" anchorCtr="0" horzOverflow="overflow"/>
                </a:tc>
              </a:tr>
              <a:tr h="806234">
                <a:tc>
                  <a:txBody>
                    <a:bodyPr/>
                    <a:lstStyle/>
                    <a:p>
                      <a:pPr algn="ctr">
                        <a:defRPr sz="1800"/>
                      </a:pPr>
                      <a:endParaRPr sz="1000" u="sng"/>
                    </a:p>
                    <a:p>
                      <a:pPr algn="ctr">
                        <a:defRPr sz="1800"/>
                      </a:pPr>
                      <a:r>
                        <a:rPr sz="1000" u="sng"/>
                        <a:t>Thème 1 </a:t>
                      </a:r>
                      <a:r>
                        <a:rPr sz="1000"/>
                        <a:t>: La question démographique et l’inégal développement</a:t>
                      </a:r>
                      <a:endParaRPr sz="1000"/>
                    </a:p>
                    <a:p>
                      <a:pPr algn="just">
                        <a:defRPr sz="1800"/>
                      </a:pPr>
                      <a:r>
                        <a:rPr sz="1000"/>
                        <a:t>Sous-thème 1 : </a:t>
                      </a:r>
                      <a:r>
                        <a:rPr b="0" sz="1000"/>
                        <a:t>La croissance démographique et ses effets</a:t>
                      </a:r>
                      <a:endParaRPr b="0" sz="1000"/>
                    </a:p>
                    <a:p>
                      <a:pPr algn="just">
                        <a:defRPr sz="1800"/>
                      </a:pPr>
                      <a:r>
                        <a:rPr sz="1000"/>
                        <a:t>Sous-thème 2 : </a:t>
                      </a:r>
                      <a:r>
                        <a:rPr b="0" sz="1000"/>
                        <a:t>Répartition de la richesse et de la pauvreté dans le   monde</a:t>
                      </a:r>
                    </a:p>
                  </a:txBody>
                  <a:tcPr marL="45719" marR="45719" marT="45719" marB="45719" anchor="t" anchorCtr="0" horzOverflow="overflow"/>
                </a:tc>
              </a:tr>
              <a:tr h="977070">
                <a:tc>
                  <a:txBody>
                    <a:bodyPr/>
                    <a:lstStyle/>
                    <a:p>
                      <a:pPr algn="ctr">
                        <a:defRPr sz="1800"/>
                      </a:pPr>
                      <a:endParaRPr sz="1000" u="sng"/>
                    </a:p>
                    <a:p>
                      <a:pPr algn="ctr">
                        <a:defRPr sz="1800"/>
                      </a:pPr>
                      <a:r>
                        <a:rPr sz="1000" u="sng"/>
                        <a:t>Thème 2 </a:t>
                      </a:r>
                      <a:r>
                        <a:rPr sz="1000"/>
                        <a:t>: Des ressources limitées, à gérer et à renouveler</a:t>
                      </a:r>
                      <a:endParaRPr sz="1000"/>
                    </a:p>
                    <a:p>
                      <a:pPr algn="just">
                        <a:defRPr sz="1800"/>
                      </a:pPr>
                      <a:r>
                        <a:rPr sz="1000"/>
                        <a:t>Sous-thème 1 : </a:t>
                      </a:r>
                      <a:r>
                        <a:rPr b="0" sz="1000"/>
                        <a:t>L’énergie, l’eau : des ressources à ménager et à mieux utiliser.</a:t>
                      </a:r>
                      <a:endParaRPr b="0" sz="1000"/>
                    </a:p>
                    <a:p>
                      <a:pPr algn="just">
                        <a:defRPr sz="1800"/>
                      </a:pPr>
                      <a:r>
                        <a:rPr sz="1000"/>
                        <a:t>Sous-thème 2 : </a:t>
                      </a:r>
                      <a:r>
                        <a:rPr b="0" sz="1000"/>
                        <a:t>L’alimentation : comment nourrir une humanité en croissance démographique et aux besoins alimentaires accrus?</a:t>
                      </a:r>
                    </a:p>
                  </a:txBody>
                  <a:tcPr marL="45719" marR="45719" marT="45719" marB="45719" anchor="t" anchorCtr="0" horzOverflow="overflow"/>
                </a:tc>
              </a:tr>
              <a:tr h="1535133">
                <a:tc>
                  <a:txBody>
                    <a:bodyPr/>
                    <a:lstStyle/>
                    <a:p>
                      <a:pPr algn="ctr">
                        <a:defRPr sz="1800"/>
                      </a:pPr>
                      <a:endParaRPr sz="1000" u="sng"/>
                    </a:p>
                    <a:p>
                      <a:pPr algn="ctr">
                        <a:defRPr sz="1800"/>
                      </a:pPr>
                      <a:r>
                        <a:rPr sz="1000" u="sng"/>
                        <a:t>Thème 3 </a:t>
                      </a:r>
                      <a:r>
                        <a:rPr sz="1000"/>
                        <a:t>: Prévenir les risques, s’adapter au changement global</a:t>
                      </a:r>
                      <a:endParaRPr sz="1000"/>
                    </a:p>
                    <a:p>
                      <a:pPr algn="just">
                        <a:defRPr sz="1800"/>
                      </a:pPr>
                      <a:r>
                        <a:rPr sz="1000"/>
                        <a:t>Sous-thème 1 : Le changement global et ses principaux effets géographiques régionaux.</a:t>
                      </a:r>
                      <a:endParaRPr sz="1000"/>
                    </a:p>
                    <a:p>
                      <a:pPr algn="just">
                        <a:defRPr sz="1800"/>
                      </a:pPr>
                      <a:r>
                        <a:rPr sz="1000"/>
                        <a:t>Sous-thème 2 : Prévenir les risques industriels et technologiques.</a:t>
                      </a:r>
                      <a:endParaRPr sz="1000"/>
                    </a:p>
                    <a:p>
                      <a:pPr algn="just">
                        <a:defRPr sz="1800"/>
                      </a:pPr>
                      <a:endParaRPr sz="1000"/>
                    </a:p>
                    <a:p>
                      <a:pPr algn="just">
                        <a:defRPr sz="1800"/>
                      </a:pPr>
                      <a:endParaRPr sz="800"/>
                    </a:p>
                    <a:p>
                      <a:pPr>
                        <a:defRPr sz="1800"/>
                      </a:pPr>
                      <a:r>
                        <a:rPr sz="800"/>
                        <a:t>Voir présentations faites sur le site académique de Lille</a:t>
                      </a:r>
                    </a:p>
                  </a:txBody>
                  <a:tcPr marL="45719" marR="45719" marT="45719" marB="45719" anchor="t" anchorCtr="0" horzOverflow="overflow"/>
                </a:tc>
              </a:tr>
            </a:tbl>
          </a:graphicData>
        </a:graphic>
      </p:graphicFrame>
      <p:sp>
        <p:nvSpPr>
          <p:cNvPr id="117" name="Shape 117"/>
          <p:cNvSpPr/>
          <p:nvPr/>
        </p:nvSpPr>
        <p:spPr>
          <a:xfrm>
            <a:off x="4643437" y="2276325"/>
            <a:ext cx="4286281" cy="9754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Cette exposition se prête particulièrement à la venue d’élèves de Cinquième, car elle permet d’introduire le concept de changement global et les grands thèmes du programme de géographie de l’année : développement durable et équitable, vulnérabilité des populations, des espaces et des ressources.</a:t>
            </a:r>
          </a:p>
        </p:txBody>
      </p:sp>
      <p:sp>
        <p:nvSpPr>
          <p:cNvPr id="118" name="Shape 118"/>
          <p:cNvSpPr/>
          <p:nvPr/>
        </p:nvSpPr>
        <p:spPr>
          <a:xfrm>
            <a:off x="4643437" y="3357562"/>
            <a:ext cx="4286281" cy="3109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r>
              <a:rPr sz="1200">
                <a:latin typeface="Arial"/>
                <a:ea typeface="Arial"/>
                <a:cs typeface="Arial"/>
                <a:sym typeface="Arial"/>
              </a:rPr>
              <a:t>La séquence présentée ici et qui a été testée dans trois classes entières d’un collège REP+, cible particulièrement la pratique de l’oral. C’est l’occasion d’entrer dans le programme de géographie par le thème </a:t>
            </a:r>
            <a:r>
              <a:rPr i="1" sz="1200">
                <a:latin typeface="Arial"/>
                <a:ea typeface="Arial"/>
                <a:cs typeface="Arial"/>
                <a:sym typeface="Arial"/>
              </a:rPr>
              <a:t>3 Prévenir les risques, s’adapter au changement global</a:t>
            </a:r>
            <a:r>
              <a:rPr sz="1200">
                <a:latin typeface="Arial"/>
                <a:ea typeface="Arial"/>
                <a:cs typeface="Arial"/>
                <a:sym typeface="Arial"/>
              </a:rPr>
              <a:t>, sous-thème </a:t>
            </a:r>
            <a:r>
              <a:rPr i="1" sz="1200">
                <a:latin typeface="Arial"/>
                <a:ea typeface="Arial"/>
                <a:cs typeface="Arial"/>
                <a:sym typeface="Arial"/>
              </a:rPr>
              <a:t>1 Le changement global et ses principaux effets géographiques régionaux</a:t>
            </a:r>
            <a:r>
              <a:rPr sz="1200">
                <a:latin typeface="Arial"/>
                <a:ea typeface="Arial"/>
                <a:cs typeface="Arial"/>
                <a:sym typeface="Arial"/>
              </a:rPr>
              <a:t>. </a:t>
            </a:r>
            <a:endParaRPr sz="1200">
              <a:latin typeface="Arial"/>
              <a:ea typeface="Arial"/>
              <a:cs typeface="Arial"/>
              <a:sym typeface="Arial"/>
            </a:endParaRPr>
          </a:p>
          <a:p>
            <a:pPr algn="just"/>
            <a:endParaRPr sz="1200">
              <a:latin typeface="Arial"/>
              <a:ea typeface="Arial"/>
              <a:cs typeface="Arial"/>
              <a:sym typeface="Arial"/>
            </a:endParaRPr>
          </a:p>
          <a:p>
            <a:pPr algn="just"/>
            <a:r>
              <a:rPr sz="1200">
                <a:latin typeface="Arial"/>
                <a:ea typeface="Arial"/>
                <a:cs typeface="Arial"/>
                <a:sym typeface="Arial"/>
              </a:rPr>
              <a:t>Elle permet d’aborder la question du changement global à travers des problèmes liés au</a:t>
            </a:r>
            <a:r>
              <a:rPr sz="1200">
                <a:solidFill>
                  <a:srgbClr val="FF0000"/>
                </a:solidFill>
                <a:latin typeface="Arial"/>
                <a:ea typeface="Arial"/>
                <a:cs typeface="Arial"/>
                <a:sym typeface="Arial"/>
              </a:rPr>
              <a:t> </a:t>
            </a:r>
            <a:r>
              <a:rPr sz="1200">
                <a:latin typeface="Arial"/>
                <a:ea typeface="Arial"/>
                <a:cs typeface="Arial"/>
                <a:sym typeface="Arial"/>
              </a:rPr>
              <a:t>changement climatique (exemple de la montée des eaux en Polynésie), à la déforestation (exemple du Cameroun) ou à l’urbanisation généralisée (exemple du Nigéria ou du Maroc). </a:t>
            </a:r>
            <a:endParaRPr sz="1200">
              <a:latin typeface="Arial"/>
              <a:ea typeface="Arial"/>
              <a:cs typeface="Arial"/>
              <a:sym typeface="Arial"/>
            </a:endParaRPr>
          </a:p>
          <a:p>
            <a:pPr algn="just"/>
            <a:r>
              <a:rPr sz="1200">
                <a:latin typeface="Arial"/>
                <a:ea typeface="Arial"/>
                <a:cs typeface="Arial"/>
                <a:sym typeface="Arial"/>
              </a:rPr>
              <a:t>Les différents cas exposés permettent d’appréhender la question de la vulnérabilité des sociétés, mais aussi leur capacité à s’adapter aux risques liés au changement global, et ce à différentes échelles, et en faisant intervenir des acteurs variés.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457200" y="274638"/>
            <a:ext cx="8229600" cy="1143001"/>
          </a:xfrm>
          <a:prstGeom prst="rect">
            <a:avLst/>
          </a:prstGeom>
        </p:spPr>
        <p:txBody>
          <a:bodyPr/>
          <a:lstStyle>
            <a:lvl1pPr>
              <a:defRPr b="1" sz="2000">
                <a:latin typeface="Arial"/>
                <a:ea typeface="Arial"/>
                <a:cs typeface="Arial"/>
                <a:sym typeface="Arial"/>
              </a:defRPr>
            </a:lvl1pPr>
          </a:lstStyle>
          <a:p>
            <a:pPr>
              <a:defRPr b="0" sz="4400">
                <a:latin typeface="Calibri"/>
                <a:ea typeface="Calibri"/>
                <a:cs typeface="Calibri"/>
                <a:sym typeface="Calibri"/>
              </a:defRPr>
            </a:pPr>
            <a:r>
              <a:rPr b="1" sz="2000">
                <a:latin typeface="Arial"/>
                <a:ea typeface="Arial"/>
                <a:cs typeface="Arial"/>
                <a:sym typeface="Arial"/>
              </a:rPr>
              <a:t>Analyse de l’oral de l’élève du groupe Nigéria</a:t>
            </a:r>
          </a:p>
        </p:txBody>
      </p:sp>
      <p:sp>
        <p:nvSpPr>
          <p:cNvPr id="197" name="Shape 197"/>
          <p:cNvSpPr/>
          <p:nvPr>
            <p:ph type="body" idx="1"/>
          </p:nvPr>
        </p:nvSpPr>
        <p:spPr>
          <a:xfrm>
            <a:off x="428595" y="1571612"/>
            <a:ext cx="8229601" cy="4525964"/>
          </a:xfrm>
          <a:prstGeom prst="rect">
            <a:avLst/>
          </a:prstGeom>
        </p:spPr>
        <p:txBody>
          <a:bodyPr/>
          <a:lstStyle/>
          <a:p>
            <a:pPr indent="-685800" algn="just">
              <a:spcBef>
                <a:spcPts val="0"/>
              </a:spcBef>
              <a:buSzTx/>
              <a:buNone/>
            </a:pPr>
            <a:r>
              <a:rPr sz="1200">
                <a:latin typeface="Arial"/>
                <a:ea typeface="Arial"/>
                <a:cs typeface="Arial"/>
                <a:sym typeface="Arial"/>
              </a:rPr>
              <a:t>Les élèves ont la possibilité de repasser tout seuls, afin d’affermir leur maîtrise de l’ensemble du propos. Ainsi, l’élève a choisi ici de restituer son travail une première fois en groupe, puis de revenir seule pour un nouvel entraînement. On constate qu’au-delà de l’aspect sécurisant du groupe, les passages individuels sont généralement de meilleure qualité lorsqu’ils interviennent à la suite d’un premier passage en groupe. Dans ce cas, les élèves volontaires ont réussi à intégrer les conseils et à les transférer dans leur nouvelle prestation, d’où la nécessité de multiplier les situations d’oral qui permettent les entraînements. </a:t>
            </a:r>
            <a:endParaRPr sz="1200">
              <a:latin typeface="Arial"/>
              <a:ea typeface="Arial"/>
              <a:cs typeface="Arial"/>
              <a:sym typeface="Arial"/>
            </a:endParaRPr>
          </a:p>
          <a:p>
            <a:pPr indent="-685800" algn="just">
              <a:spcBef>
                <a:spcPts val="0"/>
              </a:spcBef>
              <a:buSzTx/>
              <a:buNone/>
            </a:pPr>
            <a:endParaRPr sz="1200">
              <a:latin typeface="Arial"/>
              <a:ea typeface="Arial"/>
              <a:cs typeface="Arial"/>
              <a:sym typeface="Arial"/>
            </a:endParaRPr>
          </a:p>
          <a:p>
            <a:pPr indent="-685800" algn="just">
              <a:spcBef>
                <a:spcPts val="0"/>
              </a:spcBef>
              <a:buSzTx/>
              <a:buNone/>
            </a:pPr>
            <a:r>
              <a:rPr sz="1200">
                <a:latin typeface="Arial"/>
                <a:ea typeface="Arial"/>
                <a:cs typeface="Arial"/>
                <a:sym typeface="Arial"/>
              </a:rPr>
              <a:t>L’élève s’exprime clairement. Le rapport entre narration et solutions est bien fait. On reviendra en géographie, dans le thème 1, et en EMC, sur la nécessité affirmée par l’élève de « rendre les femmes plus libres », qui est un objectif dont les « solutions » restent à déterminer (scolarisation des filles, rôle des femmes dans le développement).</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571471" y="285728"/>
            <a:ext cx="8229601" cy="714380"/>
          </a:xfrm>
          <a:prstGeom prst="rect">
            <a:avLst/>
          </a:prstGeom>
        </p:spPr>
        <p:txBody>
          <a:bodyPr/>
          <a:lstStyle>
            <a:lvl1pPr>
              <a:defRPr b="1" sz="2000"/>
            </a:lvl1pPr>
          </a:lstStyle>
          <a:p>
            <a:pPr>
              <a:defRPr b="0" sz="4400"/>
            </a:pPr>
            <a:r>
              <a:rPr b="1" sz="2000"/>
              <a:t>PRÉCISIONS ET CONCLUSION DE L’EXPÉRIENCE</a:t>
            </a:r>
          </a:p>
        </p:txBody>
      </p:sp>
      <p:sp>
        <p:nvSpPr>
          <p:cNvPr id="200" name="Shape 200"/>
          <p:cNvSpPr/>
          <p:nvPr>
            <p:ph type="body" idx="1"/>
          </p:nvPr>
        </p:nvSpPr>
        <p:spPr>
          <a:xfrm>
            <a:off x="611560" y="1285859"/>
            <a:ext cx="8229601" cy="4214843"/>
          </a:xfrm>
          <a:prstGeom prst="rect">
            <a:avLst/>
          </a:prstGeom>
        </p:spPr>
        <p:txBody>
          <a:bodyPr/>
          <a:lstStyle/>
          <a:p>
            <a:pPr marL="0" indent="0" algn="just">
              <a:buSzTx/>
              <a:buNone/>
            </a:pP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Après chaque oral, les élèves devant s’auto-évaluer sur leur prestation, une reprise est nécessaire pour clarifier certains points (erreurs, précisions dans le contenu, langage corporel et expression). A l’issue de l’ensemble des oraux, un échange s’établit sur la globalité du travail. Des enseignements sont tirés quant aux défauts, qualités, améliorations nécessaires et autres corrections à apporter. Pour ce qui concerne le contenu, le professeur peut alors adopter une posture d’enseignement pour transmettre les savoirs de référence.</a:t>
            </a:r>
            <a:endParaRPr sz="1200">
              <a:latin typeface="Arial"/>
              <a:ea typeface="Arial"/>
              <a:cs typeface="Arial"/>
              <a:sym typeface="Arial"/>
            </a:endParaRPr>
          </a:p>
          <a:p>
            <a:pPr marL="0" indent="0" algn="just">
              <a:buSzTx/>
              <a:buNone/>
            </a:pP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On constate que l’utilisation d’une carte mentale pour la pratique de l’oral nécessite un apprentissage. En effet, les élèves doivent être capables de transférer les mots-clé de la carte vers un discours organisé et précis. Par contre, la constitution d’une carte mentale collective oblige les élèves à coopérer et à s’impliquer dans le travail afin de pouvoir faire une restitution orale. La prochaine étape consistera à apprendre à lister des mots-clés accompagnés de leurs définitions pour ne rien oublier et pour s’éloigner du récit pur. Le point de vigilance portera sur l’écriture d’un texte à partir de la carte mentale. Les élèves devront aller vers une lecture de la carte et un transfert langagier concomitant. Le texte doit petit à petit disparaître afin de fluidifier le discours et de donner tout son sens au travail de la carte mentale</a:t>
            </a:r>
            <a:endParaRPr sz="1200">
              <a:latin typeface="Arial"/>
              <a:ea typeface="Arial"/>
              <a:cs typeface="Arial"/>
              <a:sym typeface="Arial"/>
            </a:endParaRPr>
          </a:p>
          <a:p>
            <a:pPr marL="0" indent="0" algn="just">
              <a:buSzTx/>
              <a:buNone/>
            </a:pP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Le choix de la restitution filmée s’avère intéressant dans l’optique d’une consultation ultérieure sur l’ordinateur à tout moment de l’année. Elle permet aussi d’élaborer des critères de progressivité au fil des prestations. Les élèves peuvent demander à visionner les films quand ils le désirent pour pouvoir retravailler les points à améliorer.</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457200" y="274638"/>
            <a:ext cx="8229600" cy="45720"/>
          </a:xfrm>
          <a:prstGeom prst="rect">
            <a:avLst/>
          </a:prstGeom>
        </p:spPr>
        <p:txBody>
          <a:bodyPr/>
          <a:lstStyle/>
          <a:p>
            <a:pPr defTabSz="365760">
              <a:defRPr b="1" sz="560">
                <a:latin typeface="Arial"/>
                <a:ea typeface="Arial"/>
                <a:cs typeface="Arial"/>
                <a:sym typeface="Arial"/>
              </a:defRPr>
            </a:pPr>
          </a:p>
        </p:txBody>
      </p:sp>
      <p:sp>
        <p:nvSpPr>
          <p:cNvPr id="123" name="Shape 123"/>
          <p:cNvSpPr/>
          <p:nvPr>
            <p:ph type="body" idx="1"/>
          </p:nvPr>
        </p:nvSpPr>
        <p:spPr>
          <a:xfrm>
            <a:off x="457200" y="500042"/>
            <a:ext cx="8229600" cy="5626121"/>
          </a:xfrm>
          <a:prstGeom prst="rect">
            <a:avLst/>
          </a:prstGeom>
        </p:spPr>
        <p:txBody>
          <a:bodyPr/>
          <a:lstStyle/>
          <a:p>
            <a:pPr algn="just">
              <a:buSzTx/>
              <a:buNone/>
            </a:pPr>
            <a:endParaRPr sz="1200">
              <a:solidFill>
                <a:srgbClr val="FF0000"/>
              </a:solidFill>
              <a:latin typeface="Arial"/>
              <a:ea typeface="Arial"/>
              <a:cs typeface="Arial"/>
              <a:sym typeface="Arial"/>
            </a:endParaRPr>
          </a:p>
          <a:p>
            <a:pPr indent="-685800" algn="just">
              <a:spcBef>
                <a:spcPts val="0"/>
              </a:spcBef>
              <a:buSzTx/>
              <a:buNone/>
            </a:pPr>
            <a:r>
              <a:rPr sz="1200">
                <a:latin typeface="Arial"/>
                <a:ea typeface="Arial"/>
                <a:cs typeface="Arial"/>
                <a:sym typeface="Arial"/>
              </a:rPr>
              <a:t>Il est aussi possible de</a:t>
            </a:r>
            <a:r>
              <a:rPr sz="1200">
                <a:solidFill>
                  <a:srgbClr val="FF0000"/>
                </a:solidFill>
                <a:latin typeface="Arial"/>
                <a:ea typeface="Arial"/>
                <a:cs typeface="Arial"/>
                <a:sym typeface="Arial"/>
              </a:rPr>
              <a:t> </a:t>
            </a:r>
            <a:r>
              <a:rPr sz="1200">
                <a:latin typeface="Arial"/>
                <a:ea typeface="Arial"/>
                <a:cs typeface="Arial"/>
                <a:sym typeface="Arial"/>
              </a:rPr>
              <a:t>réinvestir les travaux réalisés à différents moments de l’année, lorsque les programmes de géographie sollicitent à nouveau les notions abordées.</a:t>
            </a:r>
            <a:endParaRPr sz="1200">
              <a:latin typeface="Arial"/>
              <a:ea typeface="Arial"/>
              <a:cs typeface="Arial"/>
              <a:sym typeface="Arial"/>
            </a:endParaRPr>
          </a:p>
          <a:p>
            <a:pPr algn="just">
              <a:spcBef>
                <a:spcPts val="0"/>
              </a:spcBef>
              <a:buSzTx/>
              <a:buNone/>
            </a:pPr>
            <a:endParaRPr b="1" sz="1200">
              <a:solidFill>
                <a:srgbClr val="FF0000"/>
              </a:solidFill>
              <a:latin typeface="Arial"/>
              <a:ea typeface="Arial"/>
              <a:cs typeface="Arial"/>
              <a:sym typeface="Arial"/>
            </a:endParaRPr>
          </a:p>
          <a:p>
            <a:pPr marL="0" indent="0" algn="just">
              <a:spcBef>
                <a:spcPts val="0"/>
              </a:spcBef>
              <a:buSzTx/>
              <a:buNone/>
            </a:pPr>
            <a:r>
              <a:rPr sz="1200">
                <a:latin typeface="Arial"/>
                <a:ea typeface="Arial"/>
                <a:cs typeface="Arial"/>
                <a:sym typeface="Arial"/>
              </a:rPr>
              <a:t>Ainsi, pour traiter du </a:t>
            </a:r>
            <a:r>
              <a:rPr b="1" sz="1200">
                <a:latin typeface="Arial"/>
                <a:ea typeface="Arial"/>
                <a:cs typeface="Arial"/>
                <a:sym typeface="Arial"/>
              </a:rPr>
              <a:t>thème </a:t>
            </a:r>
            <a:r>
              <a:rPr b="1" i="1" sz="1200">
                <a:latin typeface="Arial"/>
                <a:ea typeface="Arial"/>
                <a:cs typeface="Arial"/>
                <a:sym typeface="Arial"/>
              </a:rPr>
              <a:t>1 La question démographique et l’inégal développement, </a:t>
            </a:r>
            <a:r>
              <a:rPr sz="1200">
                <a:latin typeface="Arial"/>
                <a:ea typeface="Arial"/>
                <a:cs typeface="Arial"/>
                <a:sym typeface="Arial"/>
              </a:rPr>
              <a:t>il est possible de faire porter l’étude de cas sur le Nigéria (pistes sur </a:t>
            </a:r>
            <a:r>
              <a:rPr sz="1200" u="sng">
                <a:solidFill>
                  <a:srgbClr val="0000FF"/>
                </a:solidFill>
                <a:uFill>
                  <a:solidFill>
                    <a:srgbClr val="0000FF"/>
                  </a:solidFill>
                </a:uFill>
                <a:latin typeface="Arial"/>
                <a:ea typeface="Arial"/>
                <a:cs typeface="Arial"/>
                <a:sym typeface="Arial"/>
                <a:hlinkClick r:id="rId2" invalidUrl="" action="" tgtFrame="" tooltip="" history="1" highlightClick="0" endSnd="0"/>
              </a:rPr>
              <a:t>site académique de Lille</a:t>
            </a:r>
            <a:r>
              <a:rPr sz="1200">
                <a:latin typeface="Arial"/>
                <a:ea typeface="Arial"/>
                <a:cs typeface="Arial"/>
                <a:sym typeface="Arial"/>
              </a:rPr>
              <a:t>). Dans le </a:t>
            </a:r>
            <a:r>
              <a:rPr b="1" sz="1200">
                <a:latin typeface="Arial"/>
                <a:ea typeface="Arial"/>
                <a:cs typeface="Arial"/>
                <a:sym typeface="Arial"/>
              </a:rPr>
              <a:t>premier sous-thème</a:t>
            </a:r>
            <a:r>
              <a:rPr sz="1200">
                <a:latin typeface="Arial"/>
                <a:ea typeface="Arial"/>
                <a:cs typeface="Arial"/>
                <a:sym typeface="Arial"/>
              </a:rPr>
              <a:t>, on s’interrogera sur les défis d’une population nombreuse et jeune dans cet Etat qui sera demain un géant démographique. On reviendra sur l’initiative de l’entreprise « Wecyclers » menée dans le bidonville de Lagos pour mettre en place les notions de développement, de durabilité et d’équité. Dans le </a:t>
            </a:r>
            <a:r>
              <a:rPr b="1" sz="1200">
                <a:latin typeface="Arial"/>
                <a:ea typeface="Arial"/>
                <a:cs typeface="Arial"/>
                <a:sym typeface="Arial"/>
              </a:rPr>
              <a:t>deuxième sous-thème</a:t>
            </a:r>
            <a:r>
              <a:rPr sz="1200">
                <a:latin typeface="Arial"/>
                <a:ea typeface="Arial"/>
                <a:cs typeface="Arial"/>
                <a:sym typeface="Arial"/>
              </a:rPr>
              <a:t>, il est possible de garder cet exemple pour montrer les inégalités de richesse et de pauvreté et donc les inégalités sociales observables au Nigéria à l’échelle du pays, entre villes et campagnes et à l’intérieur des villes.</a:t>
            </a:r>
            <a:endParaRPr sz="1200">
              <a:solidFill>
                <a:srgbClr val="FF0000"/>
              </a:solidFill>
              <a:latin typeface="Arial"/>
              <a:ea typeface="Arial"/>
              <a:cs typeface="Arial"/>
              <a:sym typeface="Arial"/>
            </a:endParaRPr>
          </a:p>
          <a:p>
            <a:pPr algn="just">
              <a:spcBef>
                <a:spcPts val="0"/>
              </a:spcBef>
              <a:buSzTx/>
              <a:buNone/>
            </a:pPr>
            <a:endParaRPr sz="1200">
              <a:solidFill>
                <a:srgbClr val="FF0000"/>
              </a:solidFill>
              <a:latin typeface="Arial"/>
              <a:ea typeface="Arial"/>
              <a:cs typeface="Arial"/>
              <a:sym typeface="Arial"/>
            </a:endParaRPr>
          </a:p>
          <a:p>
            <a:pPr indent="-685800" algn="just">
              <a:spcBef>
                <a:spcPts val="0"/>
              </a:spcBef>
              <a:buSzTx/>
              <a:buNone/>
            </a:pPr>
            <a:r>
              <a:rPr sz="1200">
                <a:latin typeface="Arial"/>
                <a:ea typeface="Arial"/>
                <a:cs typeface="Arial"/>
                <a:sym typeface="Arial"/>
              </a:rPr>
              <a:t>Pour le </a:t>
            </a:r>
            <a:r>
              <a:rPr b="1" sz="1200">
                <a:latin typeface="Arial"/>
                <a:ea typeface="Arial"/>
                <a:cs typeface="Arial"/>
                <a:sym typeface="Arial"/>
              </a:rPr>
              <a:t>thème 2</a:t>
            </a:r>
            <a:r>
              <a:rPr sz="1200">
                <a:latin typeface="Arial"/>
                <a:ea typeface="Arial"/>
                <a:cs typeface="Arial"/>
                <a:sym typeface="Arial"/>
              </a:rPr>
              <a:t> </a:t>
            </a:r>
            <a:r>
              <a:rPr b="1" i="1" sz="1200">
                <a:latin typeface="Arial"/>
                <a:ea typeface="Arial"/>
                <a:cs typeface="Arial"/>
                <a:sym typeface="Arial"/>
              </a:rPr>
              <a:t>Des ressources limitées, à gérer et à renouveler</a:t>
            </a:r>
            <a:r>
              <a:rPr sz="1200">
                <a:latin typeface="Arial"/>
                <a:ea typeface="Arial"/>
                <a:cs typeface="Arial"/>
                <a:sym typeface="Arial"/>
              </a:rPr>
              <a:t>, il est intéressant, dans le </a:t>
            </a:r>
            <a:r>
              <a:rPr b="1" sz="1200">
                <a:latin typeface="Arial"/>
                <a:ea typeface="Arial"/>
                <a:cs typeface="Arial"/>
                <a:sym typeface="Arial"/>
              </a:rPr>
              <a:t>premier sous-thème</a:t>
            </a:r>
            <a:r>
              <a:rPr sz="1200">
                <a:latin typeface="Arial"/>
                <a:ea typeface="Arial"/>
                <a:cs typeface="Arial"/>
                <a:sym typeface="Arial"/>
              </a:rPr>
              <a:t>, de laisser les élèves réinvestir les connaissances acquises, par exemple au cours d’un travail en géographie prospective sur la ressource en eau à Tozeur (cas traité dans la proposition de </a:t>
            </a:r>
            <a:r>
              <a:rPr i="1" sz="1200">
                <a:latin typeface="Arial"/>
                <a:ea typeface="Arial"/>
                <a:cs typeface="Arial"/>
                <a:sym typeface="Arial"/>
              </a:rPr>
              <a:t>lecture du programme de géographie  de 5</a:t>
            </a:r>
            <a:r>
              <a:rPr baseline="30000" i="1" sz="1200">
                <a:latin typeface="Arial"/>
                <a:ea typeface="Arial"/>
                <a:cs typeface="Arial"/>
                <a:sym typeface="Arial"/>
              </a:rPr>
              <a:t>ème</a:t>
            </a:r>
            <a:r>
              <a:rPr sz="1200">
                <a:latin typeface="Arial"/>
                <a:ea typeface="Arial"/>
                <a:cs typeface="Arial"/>
                <a:sym typeface="Arial"/>
              </a:rPr>
              <a:t>, paru sur le </a:t>
            </a:r>
            <a:r>
              <a:rPr sz="1200" u="sng">
                <a:solidFill>
                  <a:srgbClr val="0000FF"/>
                </a:solidFill>
                <a:uFill>
                  <a:solidFill>
                    <a:srgbClr val="0000FF"/>
                  </a:solidFill>
                </a:uFill>
                <a:latin typeface="Arial"/>
                <a:ea typeface="Arial"/>
                <a:cs typeface="Arial"/>
                <a:sym typeface="Arial"/>
                <a:hlinkClick r:id="rId2" invalidUrl="" action="" tgtFrame="" tooltip="" history="1" highlightClick="0" endSnd="0"/>
              </a:rPr>
              <a:t>site académique de </a:t>
            </a:r>
            <a:r>
              <a:rPr sz="1200" u="sng">
                <a:solidFill>
                  <a:srgbClr val="0000FF"/>
                </a:solidFill>
                <a:uFill>
                  <a:solidFill>
                    <a:srgbClr val="0000FF"/>
                  </a:solidFill>
                </a:uFill>
                <a:latin typeface="Arial"/>
                <a:ea typeface="Arial"/>
                <a:cs typeface="Arial"/>
                <a:sym typeface="Arial"/>
                <a:hlinkClick r:id="rId2" invalidUrl="" action="" tgtFrame="" tooltip="" history="1" highlightClick="0" endSnd="0"/>
              </a:rPr>
              <a:t>Lille</a:t>
            </a:r>
            <a:r>
              <a:rPr sz="1200">
                <a:latin typeface="Arial"/>
                <a:ea typeface="Arial"/>
                <a:cs typeface="Arial"/>
                <a:sym typeface="Arial"/>
              </a:rPr>
              <a:t>). En effet, les élèves peuvent ici mobiliser différents acteurs en variant les échelles, comme les y incitent les exemples développés par l’exposition et la reprise en classe (rôle de l’Etat, des entreprises, des ONG…, irrigation par système de goutte-à-goutte, usine de dessalement d’eau de mer…). Dans le </a:t>
            </a:r>
            <a:r>
              <a:rPr b="1" sz="1200">
                <a:latin typeface="Arial"/>
                <a:ea typeface="Arial"/>
                <a:cs typeface="Arial"/>
                <a:sym typeface="Arial"/>
              </a:rPr>
              <a:t>deuxième sous-thème</a:t>
            </a:r>
            <a:r>
              <a:rPr sz="1200">
                <a:latin typeface="Arial"/>
                <a:ea typeface="Arial"/>
                <a:cs typeface="Arial"/>
                <a:sym typeface="Arial"/>
              </a:rPr>
              <a:t>, là encore, il est possible de retravailler sur l’agroécologie au Cambodge</a:t>
            </a:r>
            <a:r>
              <a:rPr sz="1200">
                <a:solidFill>
                  <a:srgbClr val="FF0000"/>
                </a:solidFill>
                <a:latin typeface="Arial"/>
                <a:ea typeface="Arial"/>
                <a:cs typeface="Arial"/>
                <a:sym typeface="Arial"/>
              </a:rPr>
              <a:t> </a:t>
            </a:r>
            <a:r>
              <a:rPr sz="1200">
                <a:latin typeface="Arial"/>
                <a:ea typeface="Arial"/>
                <a:cs typeface="Arial"/>
                <a:sym typeface="Arial"/>
              </a:rPr>
              <a:t>ou la malnutrition au Niger .</a:t>
            </a:r>
            <a:endParaRPr sz="1200">
              <a:latin typeface="Arial"/>
              <a:ea typeface="Arial"/>
              <a:cs typeface="Arial"/>
              <a:sym typeface="Arial"/>
            </a:endParaRPr>
          </a:p>
          <a:p>
            <a:pPr algn="just">
              <a:spcBef>
                <a:spcPts val="0"/>
              </a:spcBef>
              <a:buSzTx/>
              <a:buNone/>
            </a:pPr>
            <a:endParaRPr sz="1200">
              <a:solidFill>
                <a:srgbClr val="FF0000"/>
              </a:solidFill>
              <a:latin typeface="Arial"/>
              <a:ea typeface="Arial"/>
              <a:cs typeface="Arial"/>
              <a:sym typeface="Arial"/>
            </a:endParaRPr>
          </a:p>
          <a:p>
            <a:pPr indent="-685800" algn="just">
              <a:spcBef>
                <a:spcPts val="0"/>
              </a:spcBef>
              <a:buSzTx/>
              <a:buNone/>
            </a:pPr>
            <a:r>
              <a:rPr sz="1200">
                <a:latin typeface="Arial"/>
                <a:ea typeface="Arial"/>
                <a:cs typeface="Arial"/>
                <a:sym typeface="Arial"/>
              </a:rPr>
              <a:t>Enfin, </a:t>
            </a:r>
            <a:r>
              <a:rPr b="1" sz="1200">
                <a:latin typeface="Arial"/>
                <a:ea typeface="Arial"/>
                <a:cs typeface="Arial"/>
                <a:sym typeface="Arial"/>
              </a:rPr>
              <a:t>en EMC</a:t>
            </a:r>
            <a:r>
              <a:rPr sz="1200">
                <a:latin typeface="Arial"/>
                <a:ea typeface="Arial"/>
                <a:cs typeface="Arial"/>
                <a:sym typeface="Arial"/>
              </a:rPr>
              <a:t>, un travail sur les femmes peut aussi être entrepris en reprenant des aspects développés avec les cas du Nigéria (féminisme, rôle des femmes dans le développement, violences faites aux femmes, mariages précoces) et du Niger (rôle des « mamans Lumières », mères d'enfants bien portants, exemples à suivre pour les autres femmes de la communauté pour leurs bonnes pratiques en matière de nutrition, de soins à l'enfant, d’hygiène et de soins de santé comme la vaccination).</a:t>
            </a:r>
            <a:endParaRPr sz="1200">
              <a:solidFill>
                <a:srgbClr val="FF0000"/>
              </a:solidFill>
              <a:latin typeface="Arial"/>
              <a:ea typeface="Arial"/>
              <a:cs typeface="Arial"/>
              <a:sym typeface="Arial"/>
            </a:endParaRPr>
          </a:p>
          <a:p>
            <a:pPr indent="-685800" algn="just">
              <a:spcBef>
                <a:spcPts val="0"/>
              </a:spcBef>
              <a:buSzTx/>
              <a:buNone/>
            </a:pPr>
            <a:r>
              <a:rPr sz="1200">
                <a:solidFill>
                  <a:srgbClr val="FF0000"/>
                </a:solidFill>
                <a:latin typeface="Arial"/>
                <a:ea typeface="Arial"/>
                <a:cs typeface="Arial"/>
                <a:sym typeface="Arial"/>
              </a:rPr>
              <a:t>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285720" y="360040"/>
            <a:ext cx="8643998" cy="1293257"/>
          </a:xfrm>
          <a:prstGeom prst="rect">
            <a:avLst/>
          </a:prstGeom>
        </p:spPr>
        <p:txBody>
          <a:bodyPr/>
          <a:lstStyle/>
          <a:p>
            <a:pPr algn="just">
              <a:defRPr sz="3900"/>
            </a:pPr>
            <a:r>
              <a:rPr sz="1200">
                <a:latin typeface="Arial"/>
                <a:ea typeface="Arial"/>
                <a:cs typeface="Arial"/>
                <a:sym typeface="Arial"/>
              </a:rPr>
              <a:t>C’est l’occasion en ce début d’année de travailler l’oral et de définir des critères de réussite.  </a:t>
            </a:r>
            <a:br>
              <a:rPr sz="1200">
                <a:latin typeface="Arial"/>
                <a:ea typeface="Arial"/>
                <a:cs typeface="Arial"/>
                <a:sym typeface="Arial"/>
              </a:rPr>
            </a:br>
            <a:r>
              <a:rPr sz="1200">
                <a:latin typeface="Arial"/>
                <a:ea typeface="Arial"/>
                <a:cs typeface="Arial"/>
                <a:sym typeface="Arial"/>
              </a:rPr>
              <a:t>Un travail préparatoire à la sortie a donc été entrepris. Une question est posée aux élèves  : </a:t>
            </a:r>
            <a:r>
              <a:rPr i="1" sz="1200">
                <a:latin typeface="Arial"/>
                <a:ea typeface="Arial"/>
                <a:cs typeface="Arial"/>
                <a:sym typeface="Arial"/>
              </a:rPr>
              <a:t>qu’est-ce qu’un oral réussi </a:t>
            </a:r>
            <a:r>
              <a:rPr sz="1200">
                <a:latin typeface="Arial"/>
                <a:ea typeface="Arial"/>
                <a:cs typeface="Arial"/>
                <a:sym typeface="Arial"/>
              </a:rPr>
              <a:t>? </a:t>
            </a:r>
            <a:endParaRPr sz="1200">
              <a:latin typeface="Arial"/>
              <a:ea typeface="Arial"/>
              <a:cs typeface="Arial"/>
              <a:sym typeface="Arial"/>
            </a:endParaRPr>
          </a:p>
          <a:p>
            <a:pPr algn="just">
              <a:defRPr sz="3900"/>
            </a:pPr>
            <a:r>
              <a:rPr sz="1200">
                <a:latin typeface="Arial"/>
                <a:ea typeface="Arial"/>
                <a:cs typeface="Arial"/>
                <a:sym typeface="Arial"/>
              </a:rPr>
              <a:t>Les élèves doivent répondre par écrit et sont invités à donner des précisions : Quelles sont mes difficultés et mes points forts ? Mes astuces ? Quel est le rôle de ceux qui écoutent ?  </a:t>
            </a:r>
            <a:endParaRPr sz="1200">
              <a:latin typeface="Arial"/>
              <a:ea typeface="Arial"/>
              <a:cs typeface="Arial"/>
              <a:sym typeface="Arial"/>
            </a:endParaRPr>
          </a:p>
          <a:p>
            <a:pPr algn="just">
              <a:defRPr sz="3900"/>
            </a:pPr>
            <a:r>
              <a:rPr sz="1200">
                <a:latin typeface="Arial"/>
                <a:ea typeface="Arial"/>
                <a:cs typeface="Arial"/>
                <a:sym typeface="Arial"/>
              </a:rPr>
              <a:t>Une mise en commun a lieu après ce temps de réflexion individuelle. Il s’agit ici dans un premier temps d’appréhender les représentations des élèves puis de construire avec la classe les critères de réussite d’une évaluation de l’oral.</a:t>
            </a:r>
            <a:r>
              <a:rPr sz="1100">
                <a:latin typeface="Arial"/>
                <a:ea typeface="Arial"/>
                <a:cs typeface="Arial"/>
                <a:sym typeface="Arial"/>
              </a:rPr>
              <a:t> </a:t>
            </a:r>
            <a:r>
              <a:rPr sz="1200">
                <a:latin typeface="Arial"/>
                <a:ea typeface="Arial"/>
                <a:cs typeface="Arial"/>
                <a:sym typeface="Arial"/>
              </a:rPr>
              <a:t>	</a:t>
            </a:r>
          </a:p>
        </p:txBody>
      </p:sp>
      <p:sp>
        <p:nvSpPr>
          <p:cNvPr id="126" name="Shape 126"/>
          <p:cNvSpPr/>
          <p:nvPr>
            <p:ph type="body" idx="1"/>
          </p:nvPr>
        </p:nvSpPr>
        <p:spPr>
          <a:xfrm>
            <a:off x="261377" y="1680597"/>
            <a:ext cx="8858313" cy="4779239"/>
          </a:xfrm>
          <a:prstGeom prst="rect">
            <a:avLst/>
          </a:prstGeom>
        </p:spPr>
        <p:txBody>
          <a:bodyPr/>
          <a:lstStyle/>
          <a:p>
            <a:pPr marL="336042" indent="-336042" defTabSz="896111">
              <a:lnSpc>
                <a:spcPct val="80000"/>
              </a:lnSpc>
              <a:spcBef>
                <a:spcPts val="300"/>
              </a:spcBef>
              <a:buSzTx/>
              <a:buNone/>
              <a:defRPr sz="784"/>
            </a:pPr>
            <a:r>
              <a:rPr b="1" sz="1568">
                <a:latin typeface="Arial"/>
                <a:ea typeface="Arial"/>
                <a:cs typeface="Arial"/>
                <a:sym typeface="Arial"/>
              </a:rPr>
              <a:t>Synthèse des écrits des élèves :</a:t>
            </a:r>
            <a:endParaRPr b="1" sz="1568">
              <a:latin typeface="Arial"/>
              <a:ea typeface="Arial"/>
              <a:cs typeface="Arial"/>
              <a:sym typeface="Arial"/>
            </a:endParaRPr>
          </a:p>
          <a:p>
            <a:pPr marL="336042" indent="-336042" defTabSz="896111">
              <a:spcBef>
                <a:spcPts val="300"/>
              </a:spcBef>
              <a:buSzTx/>
              <a:buNone/>
              <a:defRPr sz="1176"/>
            </a:pPr>
            <a:endParaRPr b="1">
              <a:latin typeface="Arial"/>
              <a:ea typeface="Arial"/>
              <a:cs typeface="Arial"/>
              <a:sym typeface="Arial"/>
            </a:endParaRPr>
          </a:p>
          <a:p>
            <a:pPr marL="0" indent="0" algn="just" defTabSz="896111">
              <a:lnSpc>
                <a:spcPct val="96000"/>
              </a:lnSpc>
              <a:spcBef>
                <a:spcPts val="0"/>
              </a:spcBef>
              <a:buSzTx/>
              <a:buNone/>
              <a:defRPr sz="1176"/>
            </a:pPr>
            <a:r>
              <a:rPr>
                <a:latin typeface="Arial"/>
                <a:ea typeface="Arial"/>
                <a:cs typeface="Arial"/>
                <a:sym typeface="Arial"/>
              </a:rPr>
              <a:t>On constate que le passage à l’oral engendre une inquiétude chez la plupart des élèves. Beaucoup avouent leur anxiété, surtout quand ils ont peu d’expérience de l’oral. D’autre part, le passage au tableau est vécu comme un moment difficile voire angoissant. Chez les primo-arrivants, ces problèmes sont naturellement encore plus prégnants.</a:t>
            </a:r>
            <a:endParaRPr>
              <a:latin typeface="Arial"/>
              <a:ea typeface="Arial"/>
              <a:cs typeface="Arial"/>
              <a:sym typeface="Arial"/>
            </a:endParaRPr>
          </a:p>
          <a:p>
            <a:pPr marL="0" indent="0" algn="just" defTabSz="896111">
              <a:lnSpc>
                <a:spcPct val="96000"/>
              </a:lnSpc>
              <a:spcBef>
                <a:spcPts val="0"/>
              </a:spcBef>
              <a:buSzTx/>
              <a:buNone/>
              <a:defRPr sz="1176"/>
            </a:pPr>
            <a:r>
              <a:rPr>
                <a:latin typeface="Arial"/>
                <a:ea typeface="Arial"/>
                <a:cs typeface="Arial"/>
                <a:sym typeface="Arial"/>
              </a:rPr>
              <a:t>Il est également frappant de constater que les élèves mettent surtout en avant leurs faiblesses ; les points forts et le rôle du public ne sont quasiment pas évoqués. Certains, de manière plus positive, invoquent des « trucs » qui leur permettent de lutter contre le trac. La posture réflexive de l’élève, qui permet de comprendre les finalités, les écueils et les apports, est finalement peu présente dans la classe.</a:t>
            </a:r>
            <a:endParaRPr>
              <a:latin typeface="Arial"/>
              <a:ea typeface="Arial"/>
              <a:cs typeface="Arial"/>
              <a:sym typeface="Arial"/>
            </a:endParaRPr>
          </a:p>
          <a:p>
            <a:pPr marL="0" indent="0" algn="just" defTabSz="896111">
              <a:lnSpc>
                <a:spcPct val="96000"/>
              </a:lnSpc>
              <a:spcBef>
                <a:spcPts val="0"/>
              </a:spcBef>
              <a:buSzTx/>
              <a:buNone/>
              <a:defRPr sz="1176"/>
            </a:pPr>
            <a:endParaRPr>
              <a:latin typeface="Arial"/>
              <a:ea typeface="Arial"/>
              <a:cs typeface="Arial"/>
              <a:sym typeface="Arial"/>
            </a:endParaRPr>
          </a:p>
          <a:p>
            <a:pPr marL="0" indent="0" algn="just" defTabSz="896111">
              <a:lnSpc>
                <a:spcPct val="80000"/>
              </a:lnSpc>
              <a:spcBef>
                <a:spcPts val="200"/>
              </a:spcBef>
              <a:buSzTx/>
              <a:buNone/>
              <a:defRPr sz="784"/>
            </a:pPr>
            <a:r>
              <a:rPr sz="1176">
                <a:latin typeface="Arial"/>
                <a:ea typeface="Arial"/>
                <a:cs typeface="Arial"/>
                <a:sym typeface="Arial"/>
              </a:rPr>
              <a:t>Voici les principaux critères mis en avant par les élèves suite aux questions posées :</a:t>
            </a:r>
          </a:p>
          <a:p>
            <a:pPr marL="0" indent="0" algn="just" defTabSz="896111">
              <a:spcBef>
                <a:spcPts val="100"/>
              </a:spcBef>
              <a:buSzTx/>
              <a:buNone/>
              <a:defRPr sz="1176"/>
            </a:pPr>
            <a:endParaRPr>
              <a:latin typeface="Arial"/>
              <a:ea typeface="Arial"/>
              <a:cs typeface="Arial"/>
              <a:sym typeface="Arial"/>
            </a:endParaRPr>
          </a:p>
          <a:p>
            <a:pPr marL="0" indent="0" algn="just" defTabSz="896111">
              <a:lnSpc>
                <a:spcPct val="80000"/>
              </a:lnSpc>
              <a:spcBef>
                <a:spcPts val="200"/>
              </a:spcBef>
              <a:buSzTx/>
              <a:buNone/>
              <a:defRPr sz="784"/>
            </a:pPr>
            <a:r>
              <a:rPr b="1" sz="1176">
                <a:latin typeface="Arial"/>
                <a:ea typeface="Arial"/>
                <a:cs typeface="Arial"/>
                <a:sym typeface="Arial"/>
              </a:rPr>
              <a:t>Pour réussir un oral, il faut :</a:t>
            </a:r>
          </a:p>
          <a:p>
            <a:pPr marL="0" indent="0" algn="just" defTabSz="896111">
              <a:spcBef>
                <a:spcPts val="100"/>
              </a:spcBef>
              <a:buSzTx/>
              <a:buNone/>
              <a:defRPr sz="1176"/>
            </a:pPr>
            <a:endParaRPr b="1">
              <a:latin typeface="Arial"/>
              <a:ea typeface="Arial"/>
              <a:cs typeface="Arial"/>
              <a:sym typeface="Arial"/>
            </a:endParaRPr>
          </a:p>
          <a:p>
            <a:pPr marL="0" indent="0" algn="just" defTabSz="896111">
              <a:lnSpc>
                <a:spcPct val="80000"/>
              </a:lnSpc>
              <a:spcBef>
                <a:spcPts val="200"/>
              </a:spcBef>
              <a:buSzTx/>
              <a:buNone/>
              <a:defRPr sz="784"/>
            </a:pPr>
            <a:r>
              <a:rPr sz="1176">
                <a:latin typeface="Arial"/>
                <a:ea typeface="Arial"/>
                <a:cs typeface="Arial"/>
                <a:sym typeface="Arial"/>
              </a:rPr>
              <a:t>Bien formuler ses phrases (on doit y avoir réfléchi avant) ; tenir des propos clairs.</a:t>
            </a:r>
          </a:p>
          <a:p>
            <a:pPr marL="0" indent="0" algn="just" defTabSz="896111">
              <a:lnSpc>
                <a:spcPct val="80000"/>
              </a:lnSpc>
              <a:spcBef>
                <a:spcPts val="200"/>
              </a:spcBef>
              <a:buSzTx/>
              <a:buNone/>
              <a:defRPr sz="784"/>
            </a:pPr>
            <a:r>
              <a:rPr sz="1176">
                <a:latin typeface="Arial"/>
                <a:ea typeface="Arial"/>
                <a:cs typeface="Arial"/>
                <a:sym typeface="Arial"/>
              </a:rPr>
              <a:t>Parler fort</a:t>
            </a:r>
          </a:p>
          <a:p>
            <a:pPr marL="0" indent="0" algn="just" defTabSz="896111">
              <a:lnSpc>
                <a:spcPct val="80000"/>
              </a:lnSpc>
              <a:spcBef>
                <a:spcPts val="200"/>
              </a:spcBef>
              <a:buSzTx/>
              <a:buNone/>
              <a:defRPr sz="784"/>
            </a:pPr>
            <a:r>
              <a:rPr sz="1176">
                <a:latin typeface="Arial"/>
                <a:ea typeface="Arial"/>
                <a:cs typeface="Arial"/>
                <a:sym typeface="Arial"/>
              </a:rPr>
              <a:t>Bien articuler</a:t>
            </a:r>
          </a:p>
          <a:p>
            <a:pPr marL="0" indent="0" algn="just" defTabSz="896111">
              <a:lnSpc>
                <a:spcPct val="80000"/>
              </a:lnSpc>
              <a:spcBef>
                <a:spcPts val="200"/>
              </a:spcBef>
              <a:buSzTx/>
              <a:buNone/>
              <a:defRPr sz="784"/>
            </a:pPr>
            <a:r>
              <a:rPr sz="1176">
                <a:latin typeface="Arial"/>
                <a:ea typeface="Arial"/>
                <a:cs typeface="Arial"/>
                <a:sym typeface="Arial"/>
              </a:rPr>
              <a:t>Ne pas trop bouger</a:t>
            </a:r>
          </a:p>
          <a:p>
            <a:pPr marL="0" indent="0" algn="just" defTabSz="896111">
              <a:lnSpc>
                <a:spcPct val="80000"/>
              </a:lnSpc>
              <a:spcBef>
                <a:spcPts val="200"/>
              </a:spcBef>
              <a:buSzTx/>
              <a:buNone/>
              <a:defRPr sz="784"/>
            </a:pPr>
            <a:r>
              <a:rPr sz="1176">
                <a:latin typeface="Arial"/>
                <a:ea typeface="Arial"/>
                <a:cs typeface="Arial"/>
                <a:sym typeface="Arial"/>
              </a:rPr>
              <a:t>Se tenir droit</a:t>
            </a:r>
          </a:p>
          <a:p>
            <a:pPr marL="0" indent="0" algn="just" defTabSz="896111">
              <a:lnSpc>
                <a:spcPct val="80000"/>
              </a:lnSpc>
              <a:spcBef>
                <a:spcPts val="200"/>
              </a:spcBef>
              <a:buSzTx/>
              <a:buNone/>
              <a:defRPr sz="784"/>
            </a:pPr>
            <a:r>
              <a:rPr sz="1176">
                <a:latin typeface="Arial"/>
                <a:ea typeface="Arial"/>
                <a:cs typeface="Arial"/>
                <a:sym typeface="Arial"/>
              </a:rPr>
              <a:t>Rester sérieux ; ne pas rire</a:t>
            </a:r>
          </a:p>
          <a:p>
            <a:pPr marL="0" indent="0" algn="just" defTabSz="896111">
              <a:lnSpc>
                <a:spcPct val="80000"/>
              </a:lnSpc>
              <a:spcBef>
                <a:spcPts val="200"/>
              </a:spcBef>
              <a:buSzTx/>
              <a:buNone/>
              <a:defRPr sz="784"/>
            </a:pPr>
            <a:r>
              <a:rPr sz="1176">
                <a:latin typeface="Arial"/>
                <a:ea typeface="Arial"/>
                <a:cs typeface="Arial"/>
                <a:sym typeface="Arial"/>
              </a:rPr>
              <a:t>Ne pas tourner le dos aux élèves qui écoutent</a:t>
            </a:r>
          </a:p>
          <a:p>
            <a:pPr marL="0" indent="0" algn="just" defTabSz="896111">
              <a:lnSpc>
                <a:spcPct val="80000"/>
              </a:lnSpc>
              <a:spcBef>
                <a:spcPts val="200"/>
              </a:spcBef>
              <a:buSzTx/>
              <a:buNone/>
              <a:defRPr sz="784"/>
            </a:pPr>
            <a:r>
              <a:rPr sz="1176">
                <a:latin typeface="Arial"/>
                <a:ea typeface="Arial"/>
                <a:cs typeface="Arial"/>
                <a:sym typeface="Arial"/>
              </a:rPr>
              <a:t>Se concentrer</a:t>
            </a:r>
          </a:p>
          <a:p>
            <a:pPr marL="0" indent="0" algn="just" defTabSz="896111">
              <a:lnSpc>
                <a:spcPct val="80000"/>
              </a:lnSpc>
              <a:spcBef>
                <a:spcPts val="200"/>
              </a:spcBef>
              <a:buSzTx/>
              <a:buNone/>
              <a:defRPr sz="784"/>
            </a:pPr>
            <a:r>
              <a:rPr sz="1176">
                <a:latin typeface="Arial"/>
                <a:ea typeface="Arial"/>
                <a:cs typeface="Arial"/>
                <a:sym typeface="Arial"/>
              </a:rPr>
              <a:t>Mettre l'intonation</a:t>
            </a:r>
          </a:p>
          <a:p>
            <a:pPr marL="0" indent="0" algn="just" defTabSz="896111">
              <a:lnSpc>
                <a:spcPct val="80000"/>
              </a:lnSpc>
              <a:spcBef>
                <a:spcPts val="100"/>
              </a:spcBef>
              <a:buSzTx/>
              <a:buNone/>
              <a:defRPr sz="784"/>
            </a:pPr>
            <a:endParaRPr sz="4704">
              <a:latin typeface="Arial"/>
              <a:ea typeface="Arial"/>
              <a:cs typeface="Arial"/>
              <a:sym typeface="Arial"/>
            </a:endParaRPr>
          </a:p>
          <a:p>
            <a:pPr marL="0" indent="0" algn="just" defTabSz="896111">
              <a:lnSpc>
                <a:spcPct val="80000"/>
              </a:lnSpc>
              <a:spcBef>
                <a:spcPts val="200"/>
              </a:spcBef>
              <a:buSzTx/>
              <a:buNone/>
              <a:defRPr sz="784"/>
            </a:pPr>
            <a:r>
              <a:rPr b="1" sz="1176">
                <a:latin typeface="Arial"/>
                <a:ea typeface="Arial"/>
                <a:cs typeface="Arial"/>
                <a:sym typeface="Arial"/>
              </a:rPr>
              <a:t>	</a:t>
            </a:r>
          </a:p>
        </p:txBody>
      </p:sp>
      <p:sp>
        <p:nvSpPr>
          <p:cNvPr id="127" name="Shape 127"/>
          <p:cNvSpPr/>
          <p:nvPr/>
        </p:nvSpPr>
        <p:spPr>
          <a:xfrm>
            <a:off x="428596" y="-1"/>
            <a:ext cx="8215370"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latin typeface="Arial"/>
                <a:ea typeface="Arial"/>
                <a:cs typeface="Arial"/>
                <a:sym typeface="Arial"/>
              </a:defRPr>
            </a:lvl1pPr>
          </a:lstStyle>
          <a:p>
            <a:pPr>
              <a:defRPr b="0"/>
            </a:pPr>
            <a:r>
              <a:rPr b="1"/>
              <a:t>TRAVAIL PRÉPARATOIRE SUR LA COMPETENCE ORALE</a:t>
            </a:r>
          </a:p>
        </p:txBody>
      </p:sp>
      <p:sp>
        <p:nvSpPr>
          <p:cNvPr id="128" name="Shape 128"/>
          <p:cNvSpPr/>
          <p:nvPr/>
        </p:nvSpPr>
        <p:spPr>
          <a:xfrm>
            <a:off x="6143635" y="4357694"/>
            <a:ext cx="2786083" cy="1153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r>
              <a:rPr b="1" sz="1200">
                <a:latin typeface="Arial"/>
                <a:ea typeface="Arial"/>
                <a:cs typeface="Arial"/>
                <a:sym typeface="Arial"/>
              </a:rPr>
              <a:t>Ceux qui écoutent doivent :</a:t>
            </a:r>
            <a:endParaRPr b="1" sz="1200">
              <a:latin typeface="Arial"/>
              <a:ea typeface="Arial"/>
              <a:cs typeface="Arial"/>
              <a:sym typeface="Arial"/>
            </a:endParaRPr>
          </a:p>
          <a:p>
            <a:pPr algn="just"/>
            <a:endParaRPr b="1" sz="1200">
              <a:latin typeface="Arial"/>
              <a:ea typeface="Arial"/>
              <a:cs typeface="Arial"/>
              <a:sym typeface="Arial"/>
            </a:endParaRPr>
          </a:p>
          <a:p>
            <a:pPr algn="just"/>
            <a:r>
              <a:rPr sz="1200">
                <a:latin typeface="Arial"/>
                <a:ea typeface="Arial"/>
                <a:cs typeface="Arial"/>
                <a:sym typeface="Arial"/>
              </a:rPr>
              <a:t>Regarder la personne qui parle </a:t>
            </a:r>
            <a:endParaRPr sz="1200">
              <a:latin typeface="Arial"/>
              <a:ea typeface="Arial"/>
              <a:cs typeface="Arial"/>
              <a:sym typeface="Arial"/>
            </a:endParaRPr>
          </a:p>
          <a:p>
            <a:pPr algn="just"/>
            <a:r>
              <a:rPr sz="1200">
                <a:latin typeface="Arial"/>
                <a:ea typeface="Arial"/>
                <a:cs typeface="Arial"/>
                <a:sym typeface="Arial"/>
              </a:rPr>
              <a:t>Etre concentré pour bien écouter</a:t>
            </a:r>
            <a:endParaRPr sz="1200">
              <a:latin typeface="Arial"/>
              <a:ea typeface="Arial"/>
              <a:cs typeface="Arial"/>
              <a:sym typeface="Arial"/>
            </a:endParaRPr>
          </a:p>
          <a:p>
            <a:pPr algn="just"/>
            <a:r>
              <a:rPr sz="1200">
                <a:latin typeface="Arial"/>
                <a:ea typeface="Arial"/>
                <a:cs typeface="Arial"/>
                <a:sym typeface="Arial"/>
              </a:rPr>
              <a:t>Ne pas être distrait</a:t>
            </a:r>
            <a:endParaRPr sz="1200">
              <a:latin typeface="Arial"/>
              <a:ea typeface="Arial"/>
              <a:cs typeface="Arial"/>
              <a:sym typeface="Arial"/>
            </a:endParaRPr>
          </a:p>
          <a:p>
            <a:pPr algn="just"/>
            <a:r>
              <a:rPr sz="1200">
                <a:latin typeface="Arial"/>
                <a:ea typeface="Arial"/>
                <a:cs typeface="Arial"/>
                <a:sym typeface="Arial"/>
              </a:rPr>
              <a:t>Etre capable de reformuler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body" idx="1"/>
          </p:nvPr>
        </p:nvSpPr>
        <p:spPr>
          <a:xfrm>
            <a:off x="457200" y="1600200"/>
            <a:ext cx="8229600" cy="4525963"/>
          </a:xfrm>
          <a:prstGeom prst="rect">
            <a:avLst/>
          </a:prstGeom>
        </p:spPr>
        <p:txBody>
          <a:bodyPr/>
          <a:lstStyle/>
          <a:p>
            <a:pPr algn="just">
              <a:spcBef>
                <a:spcPts val="200"/>
              </a:spcBef>
              <a:buSzTx/>
              <a:buNone/>
            </a:pPr>
            <a:r>
              <a:rPr sz="1200">
                <a:latin typeface="Arial"/>
                <a:ea typeface="Arial"/>
                <a:cs typeface="Arial"/>
                <a:sym typeface="Arial"/>
              </a:rPr>
              <a:t>	A partir de cette synthèse, une discussion s’engage avec les élèves. L’objectif consiste à systématiser sous forme de fiche les critères nécessaires à la réalisation d’un bon oral. Ce travail de rationalisation permet de dédramatiser l’exercice et donne aux élèves une base de travail concrète pour améliorer leurs prestations à venir. Le professeur explique que les exigences vont augmenter au fur et à mesure que la compétence orale sera travaillée au cours du cycle 4. Trois grands champs de travail et d’évaluation sont retenus : langage corporel, expression, clarté du contenu.</a:t>
            </a:r>
            <a:endParaRPr sz="1200">
              <a:latin typeface="Arial"/>
              <a:ea typeface="Arial"/>
              <a:cs typeface="Arial"/>
              <a:sym typeface="Arial"/>
            </a:endParaRPr>
          </a:p>
          <a:p>
            <a:pPr algn="just">
              <a:buSzTx/>
              <a:buNone/>
            </a:pPr>
            <a:endParaRPr sz="1200">
              <a:latin typeface="Arial"/>
              <a:ea typeface="Arial"/>
              <a:cs typeface="Arial"/>
              <a:sym typeface="Arial"/>
            </a:endParaRPr>
          </a:p>
          <a:p>
            <a:pPr algn="just">
              <a:spcBef>
                <a:spcPts val="200"/>
              </a:spcBef>
              <a:buSzTx/>
              <a:buNone/>
            </a:pPr>
            <a:r>
              <a:rPr sz="1200">
                <a:latin typeface="Arial"/>
                <a:ea typeface="Arial"/>
                <a:cs typeface="Arial"/>
                <a:sym typeface="Arial"/>
              </a:rPr>
              <a:t>	On introduit également la principale spécificité de l’oral, qui consiste à parler à partir de notes et non à lire un texte, ce qui ne serait rien de plus que de </a:t>
            </a:r>
            <a:r>
              <a:rPr i="1" sz="1200">
                <a:latin typeface="Arial"/>
                <a:ea typeface="Arial"/>
                <a:cs typeface="Arial"/>
                <a:sym typeface="Arial"/>
              </a:rPr>
              <a:t>l’écrit</a:t>
            </a:r>
            <a:r>
              <a:rPr sz="1200">
                <a:latin typeface="Arial"/>
                <a:ea typeface="Arial"/>
                <a:cs typeface="Arial"/>
                <a:sym typeface="Arial"/>
              </a:rPr>
              <a:t> lu à voix haute. A ce titre, le choix de la carte mentale est intéressant car il empêche la lecture et permet de mieux voir ce qui a été réellement compris. De surcroît, le professeur laisse aux élèves la possibilité de passer individuellement en plus du passage en groupe, ce qui permet aux plus avancés d’exercer leur maîtrise de manière plus autonome.</a:t>
            </a:r>
            <a:endParaRPr sz="1200"/>
          </a:p>
          <a:p>
            <a:pPr algn="just">
              <a:buSzTx/>
              <a:buNone/>
            </a:pPr>
            <a:endParaRPr sz="1200">
              <a:latin typeface="Arial"/>
              <a:ea typeface="Arial"/>
              <a:cs typeface="Arial"/>
              <a:sym typeface="Arial"/>
            </a:endParaRPr>
          </a:p>
          <a:p>
            <a:pPr algn="just">
              <a:spcBef>
                <a:spcPts val="200"/>
              </a:spcBef>
              <a:buSzTx/>
              <a:buNone/>
            </a:pPr>
            <a:r>
              <a:rPr sz="1200">
                <a:latin typeface="Arial"/>
                <a:ea typeface="Arial"/>
                <a:cs typeface="Arial"/>
                <a:sym typeface="Arial"/>
              </a:rPr>
              <a:t>	</a:t>
            </a:r>
            <a:endParaRPr sz="1200">
              <a:latin typeface="Arial"/>
              <a:ea typeface="Arial"/>
              <a:cs typeface="Arial"/>
              <a:sym typeface="Arial"/>
            </a:endParaRPr>
          </a:p>
          <a:p>
            <a:pPr algn="just">
              <a:spcBef>
                <a:spcPts val="200"/>
              </a:spcBef>
              <a:buSzTx/>
              <a:buNone/>
            </a:pPr>
            <a:r>
              <a:rPr sz="1200">
                <a:latin typeface="Arial"/>
                <a:ea typeface="Arial"/>
                <a:cs typeface="Arial"/>
                <a:sym typeface="Arial"/>
              </a:rPr>
              <a: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457200" y="71413"/>
            <a:ext cx="8229600" cy="428630"/>
          </a:xfrm>
          <a:prstGeom prst="rect">
            <a:avLst/>
          </a:prstGeom>
        </p:spPr>
        <p:txBody>
          <a:bodyPr/>
          <a:lstStyle/>
          <a:p>
            <a:pPr defTabSz="365760">
              <a:defRPr sz="1160"/>
            </a:pPr>
            <a:r>
              <a:rPr b="1">
                <a:latin typeface="Arial"/>
                <a:ea typeface="Arial"/>
                <a:cs typeface="Arial"/>
                <a:sym typeface="Arial"/>
              </a:rPr>
              <a:t>CONCEPTION D’UNE FICHE D’ÉVALUATION AVEC 3 RUBRIQUES : LE CORPS, LA VOIX, LA CLARTÉ DU PROPOS </a:t>
            </a:r>
            <a:br>
              <a:rPr b="1">
                <a:latin typeface="Arial"/>
                <a:ea typeface="Arial"/>
                <a:cs typeface="Arial"/>
                <a:sym typeface="Arial"/>
              </a:rPr>
            </a:br>
            <a:r>
              <a:rPr>
                <a:latin typeface="Arial"/>
                <a:ea typeface="Arial"/>
                <a:cs typeface="Arial"/>
                <a:sym typeface="Arial"/>
              </a:rPr>
              <a:t> </a:t>
            </a:r>
            <a:br>
              <a:rPr>
                <a:latin typeface="Arial"/>
                <a:ea typeface="Arial"/>
                <a:cs typeface="Arial"/>
                <a:sym typeface="Arial"/>
              </a:rPr>
            </a:br>
          </a:p>
        </p:txBody>
      </p:sp>
      <p:sp>
        <p:nvSpPr>
          <p:cNvPr id="133" name="Shape 133"/>
          <p:cNvSpPr/>
          <p:nvPr>
            <p:ph type="body" idx="1"/>
          </p:nvPr>
        </p:nvSpPr>
        <p:spPr>
          <a:xfrm>
            <a:off x="457199" y="535761"/>
            <a:ext cx="8229601" cy="4357718"/>
          </a:xfrm>
          <a:prstGeom prst="rect">
            <a:avLst/>
          </a:prstGeom>
          <a:solidFill>
            <a:srgbClr val="F2F2F2"/>
          </a:solidFill>
        </p:spPr>
        <p:txBody>
          <a:bodyPr/>
          <a:lstStyle/>
          <a:p>
            <a:pPr marL="0" indent="0">
              <a:lnSpc>
                <a:spcPct val="80000"/>
              </a:lnSpc>
              <a:spcBef>
                <a:spcPts val="200"/>
              </a:spcBef>
              <a:buSzTx/>
              <a:buNone/>
              <a:defRPr sz="2900"/>
            </a:pPr>
            <a:r>
              <a:rPr b="1" sz="1200" u="sng">
                <a:latin typeface="Arial"/>
                <a:ea typeface="Arial"/>
                <a:cs typeface="Arial"/>
                <a:sym typeface="Arial"/>
              </a:rPr>
              <a:t>Auto-évaluation de l’orateur : celui qui parle </a:t>
            </a:r>
          </a:p>
          <a:p>
            <a:pPr marL="0" indent="0">
              <a:lnSpc>
                <a:spcPct val="80000"/>
              </a:lnSpc>
              <a:spcBef>
                <a:spcPts val="200"/>
              </a:spcBef>
              <a:buSzTx/>
              <a:buNone/>
              <a:defRPr sz="2900"/>
            </a:pPr>
            <a:r>
              <a:rPr b="1" sz="1200">
                <a:latin typeface="Arial"/>
                <a:ea typeface="Arial"/>
                <a:cs typeface="Arial"/>
                <a:sym typeface="Arial"/>
              </a:rPr>
              <a:t>1 - Expression : </a:t>
            </a:r>
            <a:endParaRPr sz="1300">
              <a:latin typeface="Arial"/>
              <a:ea typeface="Arial"/>
              <a:cs typeface="Arial"/>
              <a:sym typeface="Arial"/>
            </a:endParaRPr>
          </a:p>
          <a:p>
            <a:pPr marL="0" indent="0">
              <a:lnSpc>
                <a:spcPct val="80000"/>
              </a:lnSpc>
              <a:spcBef>
                <a:spcPts val="200"/>
              </a:spcBef>
              <a:buSzTx/>
              <a:buNone/>
              <a:defRPr sz="2900"/>
            </a:pPr>
            <a:r>
              <a:rPr sz="1200">
                <a:latin typeface="Arial"/>
                <a:ea typeface="Arial"/>
                <a:cs typeface="Arial"/>
                <a:sym typeface="Arial"/>
              </a:rPr>
              <a:t>Parle assez fort</a:t>
            </a:r>
          </a:p>
          <a:p>
            <a:pPr marL="0" indent="0">
              <a:lnSpc>
                <a:spcPct val="80000"/>
              </a:lnSpc>
              <a:spcBef>
                <a:spcPts val="200"/>
              </a:spcBef>
              <a:buSzTx/>
              <a:buNone/>
              <a:defRPr sz="2900"/>
            </a:pPr>
            <a:r>
              <a:rPr sz="1200">
                <a:latin typeface="Arial"/>
                <a:ea typeface="Arial"/>
                <a:cs typeface="Arial"/>
                <a:sym typeface="Arial"/>
              </a:rPr>
              <a:t>Articule</a:t>
            </a:r>
          </a:p>
          <a:p>
            <a:pPr marL="0" indent="0">
              <a:lnSpc>
                <a:spcPct val="80000"/>
              </a:lnSpc>
              <a:spcBef>
                <a:spcPts val="200"/>
              </a:spcBef>
              <a:buSzTx/>
              <a:buNone/>
              <a:defRPr sz="2900"/>
            </a:pPr>
            <a:r>
              <a:rPr sz="1200">
                <a:latin typeface="Arial"/>
                <a:ea typeface="Arial"/>
                <a:cs typeface="Arial"/>
                <a:sym typeface="Arial"/>
              </a:rPr>
              <a:t>S’exprime dans un français correct</a:t>
            </a:r>
          </a:p>
          <a:p>
            <a:pPr marL="0" indent="0">
              <a:lnSpc>
                <a:spcPct val="80000"/>
              </a:lnSpc>
              <a:spcBef>
                <a:spcPts val="600"/>
              </a:spcBef>
              <a:buSzTx/>
              <a:buNone/>
              <a:defRPr sz="2900"/>
            </a:pPr>
            <a:endParaRPr sz="1400">
              <a:latin typeface="Arial"/>
              <a:ea typeface="Arial"/>
              <a:cs typeface="Arial"/>
              <a:sym typeface="Arial"/>
            </a:endParaRPr>
          </a:p>
          <a:p>
            <a:pPr marL="0" indent="0">
              <a:lnSpc>
                <a:spcPct val="80000"/>
              </a:lnSpc>
              <a:spcBef>
                <a:spcPts val="200"/>
              </a:spcBef>
              <a:buSzTx/>
              <a:buNone/>
              <a:defRPr sz="2900"/>
            </a:pPr>
            <a:r>
              <a:rPr b="1" sz="1200">
                <a:latin typeface="Arial"/>
                <a:ea typeface="Arial"/>
                <a:cs typeface="Arial"/>
                <a:sym typeface="Arial"/>
              </a:rPr>
              <a:t>2 - Clarté du contenu</a:t>
            </a:r>
          </a:p>
          <a:p>
            <a:pPr marL="0" indent="0">
              <a:lnSpc>
                <a:spcPct val="80000"/>
              </a:lnSpc>
              <a:spcBef>
                <a:spcPts val="200"/>
              </a:spcBef>
              <a:buSzTx/>
              <a:buNone/>
              <a:defRPr sz="2900"/>
            </a:pPr>
            <a:r>
              <a:rPr sz="1200">
                <a:latin typeface="Arial"/>
                <a:ea typeface="Arial"/>
                <a:cs typeface="Arial"/>
                <a:sym typeface="Arial"/>
              </a:rPr>
              <a:t>Le propos est clair (et intéressant)</a:t>
            </a:r>
          </a:p>
          <a:p>
            <a:pPr marL="0" indent="0">
              <a:lnSpc>
                <a:spcPct val="80000"/>
              </a:lnSpc>
              <a:spcBef>
                <a:spcPts val="200"/>
              </a:spcBef>
              <a:buSzTx/>
              <a:buNone/>
              <a:defRPr sz="2900"/>
            </a:pPr>
            <a:r>
              <a:rPr sz="1200">
                <a:latin typeface="Arial"/>
                <a:ea typeface="Arial"/>
                <a:cs typeface="Arial"/>
                <a:sym typeface="Arial"/>
              </a:rPr>
              <a:t>A bien appris son texte / sa carte mentale</a:t>
            </a:r>
          </a:p>
          <a:p>
            <a:pPr marL="0" indent="0">
              <a:lnSpc>
                <a:spcPct val="80000"/>
              </a:lnSpc>
              <a:spcBef>
                <a:spcPts val="200"/>
              </a:spcBef>
              <a:buSzTx/>
              <a:buNone/>
              <a:defRPr sz="2900"/>
            </a:pPr>
            <a:r>
              <a:rPr sz="1200">
                <a:latin typeface="Arial"/>
                <a:ea typeface="Arial"/>
                <a:cs typeface="Arial"/>
                <a:sym typeface="Arial"/>
              </a:rPr>
              <a:t>Ne lit pas son texte / regarde beaucoup sa carte mentale</a:t>
            </a:r>
          </a:p>
          <a:p>
            <a:pPr marL="0" indent="0">
              <a:lnSpc>
                <a:spcPct val="80000"/>
              </a:lnSpc>
              <a:spcBef>
                <a:spcPts val="200"/>
              </a:spcBef>
              <a:buSzTx/>
              <a:buNone/>
              <a:defRPr sz="2900"/>
            </a:pPr>
            <a:r>
              <a:rPr sz="1200">
                <a:latin typeface="Arial"/>
                <a:ea typeface="Arial"/>
                <a:cs typeface="Arial"/>
                <a:sym typeface="Arial"/>
              </a:rPr>
              <a:t> </a:t>
            </a:r>
          </a:p>
          <a:p>
            <a:pPr marL="0" indent="0">
              <a:lnSpc>
                <a:spcPct val="80000"/>
              </a:lnSpc>
              <a:spcBef>
                <a:spcPts val="200"/>
              </a:spcBef>
              <a:buSzTx/>
              <a:buNone/>
              <a:defRPr sz="2900"/>
            </a:pPr>
            <a:r>
              <a:rPr b="1" sz="1200">
                <a:latin typeface="Arial"/>
                <a:ea typeface="Arial"/>
                <a:cs typeface="Arial"/>
                <a:sym typeface="Arial"/>
              </a:rPr>
              <a:t>3 - Langage corporel :</a:t>
            </a:r>
            <a:endParaRPr sz="1300">
              <a:latin typeface="Arial"/>
              <a:ea typeface="Arial"/>
              <a:cs typeface="Arial"/>
              <a:sym typeface="Arial"/>
            </a:endParaRPr>
          </a:p>
          <a:p>
            <a:pPr marL="0" indent="0">
              <a:lnSpc>
                <a:spcPct val="80000"/>
              </a:lnSpc>
              <a:spcBef>
                <a:spcPts val="200"/>
              </a:spcBef>
              <a:buSzTx/>
              <a:buNone/>
              <a:defRPr sz="2900"/>
            </a:pPr>
            <a:r>
              <a:rPr sz="1200">
                <a:latin typeface="Arial"/>
                <a:ea typeface="Arial"/>
                <a:cs typeface="Arial"/>
                <a:sym typeface="Arial"/>
              </a:rPr>
              <a:t>Regarde ceux qui écoutent</a:t>
            </a:r>
          </a:p>
          <a:p>
            <a:pPr marL="0" indent="0">
              <a:lnSpc>
                <a:spcPct val="80000"/>
              </a:lnSpc>
              <a:spcBef>
                <a:spcPts val="200"/>
              </a:spcBef>
              <a:buSzTx/>
              <a:buNone/>
              <a:defRPr sz="2900"/>
            </a:pPr>
            <a:r>
              <a:rPr sz="1200">
                <a:latin typeface="Arial"/>
                <a:ea typeface="Arial"/>
                <a:cs typeface="Arial"/>
                <a:sym typeface="Arial"/>
              </a:rPr>
              <a:t>Ne met pas sa feuille devant soi pour éviter le public</a:t>
            </a:r>
          </a:p>
          <a:p>
            <a:pPr marL="0" indent="0">
              <a:lnSpc>
                <a:spcPct val="80000"/>
              </a:lnSpc>
              <a:spcBef>
                <a:spcPts val="200"/>
              </a:spcBef>
              <a:buSzTx/>
              <a:buNone/>
              <a:defRPr sz="2900"/>
            </a:pPr>
            <a:r>
              <a:rPr sz="1200">
                <a:latin typeface="Arial"/>
                <a:ea typeface="Arial"/>
                <a:cs typeface="Arial"/>
                <a:sym typeface="Arial"/>
              </a:rPr>
              <a:t>Maîtrise sa posture (pas de gestes parasites)</a:t>
            </a:r>
          </a:p>
          <a:p>
            <a:pPr marL="0" indent="0">
              <a:lnSpc>
                <a:spcPct val="80000"/>
              </a:lnSpc>
              <a:spcBef>
                <a:spcPts val="200"/>
              </a:spcBef>
              <a:buSzTx/>
              <a:buNone/>
              <a:defRPr sz="2900"/>
            </a:pPr>
            <a:r>
              <a:rPr b="1" sz="1200">
                <a:latin typeface="Arial"/>
                <a:ea typeface="Arial"/>
                <a:cs typeface="Arial"/>
                <a:sym typeface="Arial"/>
              </a:rPr>
              <a:t> </a:t>
            </a:r>
            <a:endParaRPr sz="1400">
              <a:latin typeface="Arial"/>
              <a:ea typeface="Arial"/>
              <a:cs typeface="Arial"/>
              <a:sym typeface="Arial"/>
            </a:endParaRPr>
          </a:p>
          <a:p>
            <a:pPr marL="0" indent="0">
              <a:lnSpc>
                <a:spcPct val="80000"/>
              </a:lnSpc>
              <a:spcBef>
                <a:spcPts val="200"/>
              </a:spcBef>
              <a:buSzTx/>
              <a:buNone/>
              <a:defRPr sz="2900"/>
            </a:pPr>
            <a:r>
              <a:rPr b="1" sz="1200" u="sng">
                <a:latin typeface="Arial"/>
                <a:ea typeface="Arial"/>
                <a:cs typeface="Arial"/>
                <a:sym typeface="Arial"/>
              </a:rPr>
              <a:t>Auto-évaluation du public : celui qui écoute</a:t>
            </a:r>
            <a:endParaRPr sz="1300">
              <a:latin typeface="Arial"/>
              <a:ea typeface="Arial"/>
              <a:cs typeface="Arial"/>
              <a:sym typeface="Arial"/>
            </a:endParaRPr>
          </a:p>
          <a:p>
            <a:pPr marL="0" indent="0">
              <a:lnSpc>
                <a:spcPct val="80000"/>
              </a:lnSpc>
              <a:spcBef>
                <a:spcPts val="200"/>
              </a:spcBef>
              <a:buSzTx/>
              <a:buNone/>
              <a:defRPr sz="2900"/>
            </a:pPr>
            <a:r>
              <a:rPr sz="1200">
                <a:latin typeface="Arial"/>
                <a:ea typeface="Arial"/>
                <a:cs typeface="Arial"/>
                <a:sym typeface="Arial"/>
              </a:rPr>
              <a:t>A été silencieux et attentif</a:t>
            </a:r>
          </a:p>
          <a:p>
            <a:pPr marL="0" indent="0">
              <a:lnSpc>
                <a:spcPct val="80000"/>
              </a:lnSpc>
              <a:spcBef>
                <a:spcPts val="200"/>
              </a:spcBef>
              <a:buSzTx/>
              <a:buNone/>
              <a:defRPr sz="2900"/>
            </a:pPr>
            <a:r>
              <a:rPr sz="1200">
                <a:latin typeface="Arial"/>
                <a:ea typeface="Arial"/>
                <a:cs typeface="Arial"/>
                <a:sym typeface="Arial"/>
              </a:rPr>
              <a:t>A été capable de reformuler ce qu’il a entendu</a:t>
            </a:r>
          </a:p>
          <a:p>
            <a:pPr marL="0" indent="0">
              <a:lnSpc>
                <a:spcPct val="80000"/>
              </a:lnSpc>
              <a:spcBef>
                <a:spcPts val="200"/>
              </a:spcBef>
              <a:buSzTx/>
              <a:buNone/>
              <a:defRPr sz="2900"/>
            </a:pPr>
            <a:r>
              <a:rPr sz="1200">
                <a:latin typeface="Arial"/>
                <a:ea typeface="Arial"/>
                <a:cs typeface="Arial"/>
                <a:sym typeface="Arial"/>
              </a:rPr>
              <a:t>S’est préparé à poser des questions pertinentes qui ont permis de préciser un mot dont l’explication avait été oubliée, ou qui montraient que le propos n’avait pas toujours été clair</a:t>
            </a:r>
          </a:p>
          <a:p>
            <a:pPr marL="0" indent="0">
              <a:lnSpc>
                <a:spcPct val="80000"/>
              </a:lnSpc>
              <a:spcBef>
                <a:spcPts val="200"/>
              </a:spcBef>
              <a:buSzTx/>
              <a:buNone/>
              <a:defRPr sz="2900"/>
            </a:pPr>
            <a:r>
              <a:rPr sz="1200">
                <a:latin typeface="Arial"/>
                <a:ea typeface="Arial"/>
                <a:cs typeface="Arial"/>
                <a:sym typeface="Arial"/>
              </a:rPr>
              <a:t>A pris des notes</a:t>
            </a:r>
          </a:p>
        </p:txBody>
      </p:sp>
      <p:sp>
        <p:nvSpPr>
          <p:cNvPr id="134" name="Shape 134"/>
          <p:cNvSpPr/>
          <p:nvPr/>
        </p:nvSpPr>
        <p:spPr>
          <a:xfrm>
            <a:off x="395535" y="4929197"/>
            <a:ext cx="8424938" cy="15088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r>
              <a:rPr sz="1200">
                <a:latin typeface="Arial"/>
                <a:ea typeface="Arial"/>
                <a:cs typeface="Arial"/>
                <a:sym typeface="Arial"/>
              </a:rPr>
              <a:t>A l’aide de la fiche, après chaque mise en œuvre de la compétence orale, les élèves pourront compléter un tableau, après avoir précisé la date et le descriptif de l’oral, et précisé leur rôle (orateur ou public). Ils s’auto-évaluent pour chaque rubrique</a:t>
            </a:r>
            <a:r>
              <a:rPr sz="1200">
                <a:solidFill>
                  <a:srgbClr val="FF0000"/>
                </a:solidFill>
                <a:latin typeface="Arial"/>
                <a:ea typeface="Arial"/>
                <a:cs typeface="Arial"/>
                <a:sym typeface="Arial"/>
              </a:rPr>
              <a:t> </a:t>
            </a:r>
            <a:r>
              <a:rPr sz="1200">
                <a:latin typeface="Arial"/>
                <a:ea typeface="Arial"/>
                <a:cs typeface="Arial"/>
                <a:sym typeface="Arial"/>
              </a:rPr>
              <a:t>: « je sais le faire », « je peux encore progresser », « je ne sais pas encore le faire ». Ils peuvent écrire des commentaires et se constituer des « challenges personnels » selon les difficultés de départ et les besoins identifiés à la faveur de ce premier repérage (par exemple : parler plus fort, se détacher de ses notes).</a:t>
            </a:r>
            <a:endParaRPr sz="1200">
              <a:latin typeface="Arial"/>
              <a:ea typeface="Arial"/>
              <a:cs typeface="Arial"/>
              <a:sym typeface="Arial"/>
            </a:endParaRPr>
          </a:p>
          <a:p>
            <a:pPr algn="just"/>
            <a:r>
              <a:rPr sz="1200">
                <a:latin typeface="Arial"/>
                <a:ea typeface="Arial"/>
                <a:cs typeface="Arial"/>
                <a:sym typeface="Arial"/>
              </a:rPr>
              <a:t>Une fois l’auto-évaluation faite, dans un premier temps, le professeur vérifie et réajuste le positionnement de l’élève, qui doit avoir tenu compte des commentaires de ses pairs et être capable d’avoir une bonne perception de sa prestation. Le professeur précise  dans un second temps sur la fiche à quel seuil se situe l’élève dans sa maîtrise de la compétence.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457200" y="274638"/>
            <a:ext cx="8229600" cy="1143001"/>
          </a:xfrm>
          <a:prstGeom prst="rect">
            <a:avLst/>
          </a:prstGeom>
        </p:spPr>
        <p:txBody>
          <a:bodyPr/>
          <a:lstStyle/>
          <a:p>
            <a:pPr/>
          </a:p>
        </p:txBody>
      </p:sp>
      <p:pic>
        <p:nvPicPr>
          <p:cNvPr id="137" name="image1.jpg" descr="E:\photos septembre à imprimer\DSC08457.JPG"/>
          <p:cNvPicPr>
            <a:picLocks noChangeAspect="1"/>
          </p:cNvPicPr>
          <p:nvPr/>
        </p:nvPicPr>
        <p:blipFill>
          <a:blip r:embed="rId2">
            <a:extLst/>
          </a:blip>
          <a:stretch>
            <a:fillRect/>
          </a:stretch>
        </p:blipFill>
        <p:spPr>
          <a:xfrm>
            <a:off x="3143239" y="587922"/>
            <a:ext cx="2880563" cy="4303062"/>
          </a:xfrm>
          <a:prstGeom prst="rect">
            <a:avLst/>
          </a:prstGeom>
          <a:ln w="12700">
            <a:miter lim="400000"/>
          </a:ln>
        </p:spPr>
      </p:pic>
      <p:pic>
        <p:nvPicPr>
          <p:cNvPr id="138" name="image2.jpg" descr="E:\photos septembre à imprimer\DSC08444.JPG"/>
          <p:cNvPicPr>
            <a:picLocks noChangeAspect="1"/>
          </p:cNvPicPr>
          <p:nvPr/>
        </p:nvPicPr>
        <p:blipFill>
          <a:blip r:embed="rId3">
            <a:extLst/>
          </a:blip>
          <a:stretch>
            <a:fillRect/>
          </a:stretch>
        </p:blipFill>
        <p:spPr>
          <a:xfrm>
            <a:off x="142843" y="620687"/>
            <a:ext cx="2869329" cy="4286281"/>
          </a:xfrm>
          <a:prstGeom prst="rect">
            <a:avLst/>
          </a:prstGeom>
          <a:ln w="12700">
            <a:miter lim="400000"/>
          </a:ln>
        </p:spPr>
      </p:pic>
      <p:sp>
        <p:nvSpPr>
          <p:cNvPr id="139" name="Shape 139"/>
          <p:cNvSpPr/>
          <p:nvPr/>
        </p:nvSpPr>
        <p:spPr>
          <a:xfrm>
            <a:off x="357125" y="4642008"/>
            <a:ext cx="8786876" cy="23978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endParaRPr sz="1200">
              <a:latin typeface="Arial"/>
              <a:ea typeface="Arial"/>
              <a:cs typeface="Arial"/>
              <a:sym typeface="Arial"/>
            </a:endParaRPr>
          </a:p>
          <a:p>
            <a:pPr algn="just"/>
            <a:endParaRPr sz="1200">
              <a:latin typeface="Arial"/>
              <a:ea typeface="Arial"/>
              <a:cs typeface="Arial"/>
              <a:sym typeface="Arial"/>
            </a:endParaRPr>
          </a:p>
          <a:p>
            <a:pPr algn="just"/>
            <a:r>
              <a:rPr sz="1200">
                <a:latin typeface="Arial"/>
                <a:ea typeface="Arial"/>
                <a:cs typeface="Arial"/>
                <a:sym typeface="Arial"/>
              </a:rPr>
              <a:t>La visite de l’exposition compte 3 temps forts :</a:t>
            </a:r>
            <a:endParaRPr sz="1200">
              <a:latin typeface="Arial"/>
              <a:ea typeface="Arial"/>
              <a:cs typeface="Arial"/>
              <a:sym typeface="Arial"/>
            </a:endParaRPr>
          </a:p>
          <a:p>
            <a:pPr algn="just"/>
            <a:r>
              <a:rPr sz="1200">
                <a:latin typeface="Arial"/>
                <a:ea typeface="Arial"/>
                <a:cs typeface="Arial"/>
                <a:sym typeface="Arial"/>
              </a:rPr>
              <a:t>- Un</a:t>
            </a:r>
            <a:r>
              <a:rPr b="1" sz="1200">
                <a:latin typeface="Arial"/>
                <a:ea typeface="Arial"/>
                <a:cs typeface="Arial"/>
                <a:sym typeface="Arial"/>
              </a:rPr>
              <a:t> </a:t>
            </a:r>
            <a:r>
              <a:rPr sz="1200">
                <a:latin typeface="Arial"/>
                <a:ea typeface="Arial"/>
                <a:cs typeface="Arial"/>
                <a:sym typeface="Arial"/>
              </a:rPr>
              <a:t>temps d’accueil préalable permet de présenter les grandes perspectives à venir concernant la problématique du climat et du développement dans les pays en développement.</a:t>
            </a:r>
            <a:endParaRPr sz="1200">
              <a:latin typeface="Arial"/>
              <a:ea typeface="Arial"/>
              <a:cs typeface="Arial"/>
              <a:sym typeface="Arial"/>
            </a:endParaRPr>
          </a:p>
          <a:p>
            <a:pPr algn="just"/>
            <a:r>
              <a:rPr sz="1200">
                <a:latin typeface="Arial"/>
                <a:ea typeface="Arial"/>
                <a:cs typeface="Arial"/>
                <a:sym typeface="Arial"/>
              </a:rPr>
              <a:t>- Chaque élève reçoit ensuite un audioguide et un carnet de voyage avec le prénom d’un des 21 personnages, habitant d’une ville ou d’un village dans la peau duquel il est invité à glisser. Il découvre la vie de son personnage et les enjeux liés au climat et au développement auxquels il est confronté au quotidien. Chaque environnement est animé par un comédien avec lequel l’élève interagit en réfléchissant à des solutions collectives, équitables et durables de développement. </a:t>
            </a:r>
            <a:endParaRPr sz="1200">
              <a:latin typeface="Arial"/>
              <a:ea typeface="Arial"/>
              <a:cs typeface="Arial"/>
              <a:sym typeface="Arial"/>
            </a:endParaRPr>
          </a:p>
          <a:p>
            <a:pPr algn="just"/>
            <a:r>
              <a:rPr sz="1200">
                <a:latin typeface="Arial"/>
                <a:ea typeface="Arial"/>
                <a:cs typeface="Arial"/>
                <a:sym typeface="Arial"/>
              </a:rPr>
              <a:t>- Pour finir, les élèves réunis échangent des graines puis choisissent de les répartir dans des tubes représentant diverses façons personnelles de se positionner (confiants, pas concernés, enthousiastes, engagés…).</a:t>
            </a:r>
            <a:endParaRPr sz="1200">
              <a:latin typeface="Arial"/>
              <a:ea typeface="Arial"/>
              <a:cs typeface="Arial"/>
              <a:sym typeface="Arial"/>
            </a:endParaRPr>
          </a:p>
          <a:p>
            <a:pPr algn="just"/>
            <a:endParaRPr sz="1200">
              <a:latin typeface="Arial"/>
              <a:ea typeface="Arial"/>
              <a:cs typeface="Arial"/>
              <a:sym typeface="Arial"/>
            </a:endParaRPr>
          </a:p>
        </p:txBody>
      </p:sp>
      <p:pic>
        <p:nvPicPr>
          <p:cNvPr id="140" name="image3.jpg" descr="E:\photos septembre à imprimer\DSC08464.JPG"/>
          <p:cNvPicPr>
            <a:picLocks noChangeAspect="1"/>
          </p:cNvPicPr>
          <p:nvPr/>
        </p:nvPicPr>
        <p:blipFill>
          <a:blip r:embed="rId4">
            <a:extLst/>
          </a:blip>
          <a:stretch>
            <a:fillRect/>
          </a:stretch>
        </p:blipFill>
        <p:spPr>
          <a:xfrm>
            <a:off x="6136735" y="620687"/>
            <a:ext cx="2869329" cy="4286281"/>
          </a:xfrm>
          <a:prstGeom prst="rect">
            <a:avLst/>
          </a:prstGeom>
          <a:ln w="12700">
            <a:miter lim="400000"/>
          </a:ln>
        </p:spPr>
      </p:pic>
      <p:sp>
        <p:nvSpPr>
          <p:cNvPr id="141" name="Shape 141"/>
          <p:cNvSpPr/>
          <p:nvPr>
            <p:ph type="body" idx="1"/>
          </p:nvPr>
        </p:nvSpPr>
        <p:spPr>
          <a:xfrm>
            <a:off x="457200" y="1600200"/>
            <a:ext cx="8229600" cy="3471874"/>
          </a:xfrm>
          <a:prstGeom prst="rect">
            <a:avLst/>
          </a:prstGeom>
        </p:spPr>
        <p:txBody>
          <a:bodyPr/>
          <a:lstStyle/>
          <a:p>
            <a:pPr/>
          </a:p>
        </p:txBody>
      </p:sp>
      <p:sp>
        <p:nvSpPr>
          <p:cNvPr id="142" name="Shape 142"/>
          <p:cNvSpPr/>
          <p:nvPr/>
        </p:nvSpPr>
        <p:spPr>
          <a:xfrm>
            <a:off x="395535" y="188639"/>
            <a:ext cx="8496946"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latin typeface="Arial"/>
                <a:ea typeface="Arial"/>
                <a:cs typeface="Arial"/>
                <a:sym typeface="Arial"/>
              </a:defRPr>
            </a:lvl1pPr>
          </a:lstStyle>
          <a:p>
            <a:pPr>
              <a:defRPr sz="1800">
                <a:latin typeface="Calibri"/>
                <a:ea typeface="Calibri"/>
                <a:cs typeface="Calibri"/>
                <a:sym typeface="Calibri"/>
              </a:defRPr>
            </a:pPr>
            <a:r>
              <a:rPr sz="2000">
                <a:latin typeface="Arial"/>
                <a:ea typeface="Arial"/>
                <a:cs typeface="Arial"/>
                <a:sym typeface="Arial"/>
              </a:rPr>
              <a:t>L’EXPOSITION ET SA RESTITUTION</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body" idx="1"/>
          </p:nvPr>
        </p:nvSpPr>
        <p:spPr>
          <a:xfrm>
            <a:off x="457200" y="428604"/>
            <a:ext cx="8229600" cy="5697559"/>
          </a:xfrm>
          <a:prstGeom prst="rect">
            <a:avLst/>
          </a:prstGeom>
        </p:spPr>
        <p:txBody>
          <a:bodyPr/>
          <a:lstStyle/>
          <a:p>
            <a:pPr marL="0" indent="0" algn="just">
              <a:spcBef>
                <a:spcPts val="200"/>
              </a:spcBef>
              <a:buSzTx/>
              <a:buNone/>
            </a:pPr>
            <a:r>
              <a:rPr sz="1200">
                <a:latin typeface="Arial"/>
                <a:ea typeface="Arial"/>
                <a:cs typeface="Arial"/>
                <a:sym typeface="Arial"/>
              </a:rPr>
              <a:t>Lors de la phase de travail en groupe, le professeur adopte une posture d’accompagnement : il se retient d’intervenir et observe plus qu’il ne parle. Une aide ponctuelle, individuelle ou collective, peut être apportée, en fonction de l’avancée de la tâche ou des difficultés rencontrées.  Néanmoins, les écrits intermédiaires réalisés sont ramassés et corrigés. Une feuille de route est alors donnée pour que la trace commune soit la plus complète possible.</a:t>
            </a: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La restitution des connaissances se fait sous la forme de cartes mentales communes à chaque groupe. Les éléments portés sur la carte mentale sont le fruit des négociations du groupe car les élèves ont collecté des informations complémentaires en endossant le rôle de personnages différents dont le parcours a varié durant l’exposition. Au cours de cette phase, ils discutent de leur expérience, mutualisent leurs informations et s’appuient sur le « carnet de voyage » qui leur a été remis lors de l’exposition. L’oral s’appuie sur la carte mentale ou, à défaut, en cas de difficulté excessive, sur un texte rédigé à partir de la carte mentale. </a:t>
            </a: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La carte mentale devient un outil intéressant car il permet aux élèves, lors de leur présentation orale, de se détacher de leurs notes et de savoir organiser leurs idées. L’inconvénient peut résider dans dans la difficulté à construire des phrases à partir de mots clefs.</a:t>
            </a:r>
            <a:endParaRPr sz="1200">
              <a:latin typeface="Arial"/>
              <a:ea typeface="Arial"/>
              <a:cs typeface="Arial"/>
              <a:sym typeface="Arial"/>
            </a:endParaRPr>
          </a:p>
          <a:p>
            <a:pPr marL="0" indent="0" algn="just">
              <a:spcBef>
                <a:spcPts val="200"/>
              </a:spcBef>
              <a:buSzTx/>
              <a:buNone/>
            </a:pPr>
            <a:r>
              <a:rPr sz="1200">
                <a:latin typeface="Arial"/>
                <a:ea typeface="Arial"/>
                <a:cs typeface="Arial"/>
                <a:sym typeface="Arial"/>
              </a:rPr>
              <a:t>	</a:t>
            </a:r>
          </a:p>
        </p:txBody>
      </p:sp>
      <p:sp>
        <p:nvSpPr>
          <p:cNvPr id="145" name="Shape 145"/>
          <p:cNvSpPr/>
          <p:nvPr/>
        </p:nvSpPr>
        <p:spPr>
          <a:xfrm>
            <a:off x="1714480" y="4929197"/>
            <a:ext cx="4857785" cy="4047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rPr sz="1200">
                <a:latin typeface="Arial"/>
                <a:ea typeface="Arial"/>
                <a:cs typeface="Arial"/>
                <a:sym typeface="Arial"/>
              </a:rPr>
              <a:t>Vidéo : justification des choix de support  pour l’oral par des élèves </a:t>
            </a:r>
            <a:r>
              <a:rPr sz="1000">
                <a:latin typeface="Arial"/>
                <a:ea typeface="Arial"/>
                <a:cs typeface="Arial"/>
                <a:sym typeface="Arial"/>
              </a:rPr>
              <a:t>Cliquer sur l’image pour démarrer</a:t>
            </a:r>
          </a:p>
        </p:txBody>
      </p:sp>
      <p:sp>
        <p:nvSpPr>
          <p:cNvPr id="146" name="Shape 146"/>
          <p:cNvSpPr/>
          <p:nvPr/>
        </p:nvSpPr>
        <p:spPr>
          <a:xfrm>
            <a:off x="285720" y="5429263"/>
            <a:ext cx="8643998" cy="11532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Dans cet extrait vidéo, les élèves réfléchissent à l’outil qui sera le support d’oral. Le fait qu’ils en formulent les critères permet au professeur d’évaluer le degré d’appropriation des outils et des méthodes. L’une des élèves dit avoir besoin de rédiger un texte à partir de sa carte mentale : « pour ne pas me perdre dans mes mots et ne pas répéter plusieurs fois la même chose ». Elle exprime ici la nécessité de mettre en mots sa pensée pour la structurer. Elle met en jeu les transferts langagiers et la pratique de différents langages. Chaque élève choisit sa stratégie d’apprentissage. C’est pour cela qu’il est important ici pour l’enseignant d’adopter une posture de lâcher-prise, les élèves étant autorisés à expérimenter les chemins qu’ils choisissent.</a:t>
            </a:r>
          </a:p>
        </p:txBody>
      </p:sp>
      <p:pic>
        <p:nvPicPr>
          <p:cNvPr id="147" name="image4.png"/>
          <p:cNvPicPr>
            <a:picLocks noChangeAspect="1"/>
          </p:cNvPicPr>
          <p:nvPr/>
        </p:nvPicPr>
        <p:blipFill>
          <a:blip r:embed="rId2">
            <a:extLst/>
          </a:blip>
          <a:stretch>
            <a:fillRect/>
          </a:stretch>
        </p:blipFill>
        <p:spPr>
          <a:xfrm>
            <a:off x="2357421" y="3071809"/>
            <a:ext cx="3429026" cy="1928827"/>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457200" y="274638"/>
            <a:ext cx="8229600" cy="755848"/>
          </a:xfrm>
          <a:prstGeom prst="rect">
            <a:avLst/>
          </a:prstGeom>
        </p:spPr>
        <p:txBody>
          <a:bodyPr/>
          <a:lstStyle/>
          <a:p>
            <a:pPr defTabSz="685800">
              <a:defRPr sz="2925"/>
            </a:pPr>
            <a:r>
              <a:rPr b="1" sz="1800">
                <a:latin typeface="Arial"/>
                <a:ea typeface="Arial"/>
                <a:cs typeface="Arial"/>
                <a:sym typeface="Arial"/>
              </a:rPr>
              <a:t>LE GROUPE POLYNÉSIE FRANÇAISE</a:t>
            </a:r>
            <a:br>
              <a:rPr b="1" sz="1425">
                <a:latin typeface="Arial"/>
                <a:ea typeface="Arial"/>
                <a:cs typeface="Arial"/>
                <a:sym typeface="Arial"/>
              </a:rPr>
            </a:br>
            <a:br>
              <a:rPr b="1" sz="1425">
                <a:latin typeface="Arial"/>
                <a:ea typeface="Arial"/>
                <a:cs typeface="Arial"/>
                <a:sym typeface="Arial"/>
              </a:rPr>
            </a:br>
          </a:p>
        </p:txBody>
      </p:sp>
      <p:sp>
        <p:nvSpPr>
          <p:cNvPr id="150" name="Shape 150"/>
          <p:cNvSpPr/>
          <p:nvPr/>
        </p:nvSpPr>
        <p:spPr>
          <a:xfrm>
            <a:off x="714347" y="642917"/>
            <a:ext cx="8072496" cy="15088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endParaRPr b="1" sz="1200">
              <a:latin typeface="Arial"/>
              <a:ea typeface="Arial"/>
              <a:cs typeface="Arial"/>
              <a:sym typeface="Arial"/>
            </a:endParaRPr>
          </a:p>
          <a:p>
            <a:pPr/>
            <a:endParaRPr b="1" sz="1200">
              <a:latin typeface="Arial"/>
              <a:ea typeface="Arial"/>
              <a:cs typeface="Arial"/>
              <a:sym typeface="Arial"/>
            </a:endParaRPr>
          </a:p>
          <a:p>
            <a:pPr/>
            <a:r>
              <a:rPr sz="1200">
                <a:latin typeface="Arial"/>
                <a:ea typeface="Arial"/>
                <a:cs typeface="Arial"/>
                <a:sym typeface="Arial"/>
              </a:rPr>
              <a:t>Thématiques abordées : </a:t>
            </a:r>
            <a:endParaRPr sz="1200">
              <a:latin typeface="Arial"/>
              <a:ea typeface="Arial"/>
              <a:cs typeface="Arial"/>
              <a:sym typeface="Arial"/>
            </a:endParaRPr>
          </a:p>
          <a:p>
            <a:pPr/>
            <a:endParaRPr sz="1200">
              <a:latin typeface="Arial"/>
              <a:ea typeface="Arial"/>
              <a:cs typeface="Arial"/>
              <a:sym typeface="Arial"/>
            </a:endParaRPr>
          </a:p>
          <a:p>
            <a:pPr>
              <a:buSzPct val="100000"/>
              <a:buFont typeface="Arial"/>
              <a:buChar char="-"/>
            </a:pPr>
            <a:r>
              <a:rPr sz="1200">
                <a:latin typeface="Arial"/>
                <a:ea typeface="Arial"/>
                <a:cs typeface="Arial"/>
                <a:sym typeface="Arial"/>
              </a:rPr>
              <a:t> Montée des eaux avec le dérèglement climatique</a:t>
            </a:r>
            <a:endParaRPr sz="1200">
              <a:latin typeface="Arial"/>
              <a:ea typeface="Arial"/>
              <a:cs typeface="Arial"/>
              <a:sym typeface="Arial"/>
            </a:endParaRPr>
          </a:p>
          <a:p>
            <a:pPr>
              <a:buSzPct val="100000"/>
              <a:buFont typeface="Arial"/>
              <a:buChar char="-"/>
            </a:pPr>
            <a:r>
              <a:rPr sz="1200">
                <a:latin typeface="Arial"/>
                <a:ea typeface="Arial"/>
                <a:cs typeface="Arial"/>
                <a:sym typeface="Arial"/>
              </a:rPr>
              <a:t> Préservation de la biodiversité (océans, tortues…)</a:t>
            </a:r>
            <a:endParaRPr sz="1200">
              <a:latin typeface="Arial"/>
              <a:ea typeface="Arial"/>
              <a:cs typeface="Arial"/>
              <a:sym typeface="Arial"/>
            </a:endParaRPr>
          </a:p>
          <a:p>
            <a:pPr/>
            <a:r>
              <a:rPr sz="1200">
                <a:latin typeface="Arial"/>
                <a:ea typeface="Arial"/>
                <a:cs typeface="Arial"/>
                <a:sym typeface="Arial"/>
              </a:rPr>
              <a:t>- Energies renouvelables (solaire, éolien).</a:t>
            </a:r>
            <a:endParaRPr sz="1200">
              <a:latin typeface="Arial"/>
              <a:ea typeface="Arial"/>
              <a:cs typeface="Arial"/>
              <a:sym typeface="Arial"/>
            </a:endParaRPr>
          </a:p>
        </p:txBody>
      </p:sp>
      <p:pic>
        <p:nvPicPr>
          <p:cNvPr id="151" name="image5.jpg" descr="E:\ORAUX NES QUELQUE PART\IMG_20161005_112754.jpg"/>
          <p:cNvPicPr>
            <a:picLocks noChangeAspect="1"/>
          </p:cNvPicPr>
          <p:nvPr/>
        </p:nvPicPr>
        <p:blipFill>
          <a:blip r:embed="rId2">
            <a:extLst/>
          </a:blip>
          <a:stretch>
            <a:fillRect/>
          </a:stretch>
        </p:blipFill>
        <p:spPr>
          <a:xfrm>
            <a:off x="714348" y="2714619"/>
            <a:ext cx="3632202" cy="2043116"/>
          </a:xfrm>
          <a:prstGeom prst="rect">
            <a:avLst/>
          </a:prstGeom>
          <a:ln w="12700">
            <a:miter lim="400000"/>
          </a:ln>
        </p:spPr>
      </p:pic>
      <p:sp>
        <p:nvSpPr>
          <p:cNvPr id="152" name="Shape 152"/>
          <p:cNvSpPr/>
          <p:nvPr/>
        </p:nvSpPr>
        <p:spPr>
          <a:xfrm>
            <a:off x="571471" y="4929197"/>
            <a:ext cx="3643340" cy="442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Maëlle, Julien et Adam. Phase de coopération et de mutualisation. </a:t>
            </a:r>
          </a:p>
        </p:txBody>
      </p:sp>
      <p:pic>
        <p:nvPicPr>
          <p:cNvPr id="153" name="image6.jpg" descr="E:\ORAUX NES QUELQUE PART\IMG_20161005_113347 - Copie.jpg"/>
          <p:cNvPicPr>
            <a:picLocks noChangeAspect="1"/>
          </p:cNvPicPr>
          <p:nvPr/>
        </p:nvPicPr>
        <p:blipFill>
          <a:blip r:embed="rId3">
            <a:extLst/>
          </a:blip>
          <a:stretch>
            <a:fillRect/>
          </a:stretch>
        </p:blipFill>
        <p:spPr>
          <a:xfrm>
            <a:off x="4857751" y="2714619"/>
            <a:ext cx="3857654" cy="2114553"/>
          </a:xfrm>
          <a:prstGeom prst="rect">
            <a:avLst/>
          </a:prstGeom>
          <a:ln w="12700">
            <a:miter lim="400000"/>
          </a:ln>
        </p:spPr>
      </p:pic>
      <p:sp>
        <p:nvSpPr>
          <p:cNvPr id="154" name="Shape 154"/>
          <p:cNvSpPr/>
          <p:nvPr/>
        </p:nvSpPr>
        <p:spPr>
          <a:xfrm>
            <a:off x="4929189" y="5000635"/>
            <a:ext cx="3286148" cy="9754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a:ea typeface="Arial"/>
                <a:cs typeface="Arial"/>
                <a:sym typeface="Arial"/>
              </a:defRPr>
            </a:lvl1pPr>
          </a:lstStyle>
          <a:p>
            <a:pPr>
              <a:defRPr sz="1800">
                <a:latin typeface="Calibri"/>
                <a:ea typeface="Calibri"/>
                <a:cs typeface="Calibri"/>
                <a:sym typeface="Calibri"/>
              </a:defRPr>
            </a:pPr>
            <a:r>
              <a:rPr sz="1200">
                <a:latin typeface="Arial"/>
                <a:ea typeface="Arial"/>
                <a:cs typeface="Arial"/>
                <a:sym typeface="Arial"/>
              </a:rPr>
              <a:t>La stratégie de ce groupe consiste à construire directement une carte mentale commune, quand d’autres groupes ont choisi, dans un premier temps, de travailler séparément sur leurs personnages.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