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2" r:id="rId7"/>
    <p:sldId id="261" r:id="rId8"/>
    <p:sldId id="263" r:id="rId9"/>
    <p:sldId id="294" r:id="rId10"/>
    <p:sldId id="265" r:id="rId11"/>
    <p:sldId id="278" r:id="rId12"/>
    <p:sldId id="283" r:id="rId13"/>
    <p:sldId id="290" r:id="rId14"/>
    <p:sldId id="279" r:id="rId15"/>
    <p:sldId id="291" r:id="rId16"/>
    <p:sldId id="271" r:id="rId17"/>
    <p:sldId id="286" r:id="rId18"/>
    <p:sldId id="272" r:id="rId19"/>
    <p:sldId id="280" r:id="rId20"/>
    <p:sldId id="287" r:id="rId21"/>
    <p:sldId id="281" r:id="rId22"/>
    <p:sldId id="282" r:id="rId23"/>
    <p:sldId id="277" r:id="rId24"/>
    <p:sldId id="295" r:id="rId25"/>
    <p:sldId id="292" r:id="rId26"/>
    <p:sldId id="293" r:id="rId27"/>
    <p:sldId id="296"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75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05425-2316-476C-9F61-F2990A99056A}" type="datetimeFigureOut">
              <a:rPr lang="fr-FR" smtClean="0"/>
              <a:pPr/>
              <a:t>26/05/2019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43D1F-DD4A-4B41-9EB1-59990D3E2405}" type="slidenum">
              <a:rPr lang="fr-FR" smtClean="0"/>
              <a:pPr/>
              <a:t>‹N°›</a:t>
            </a:fld>
            <a:endParaRPr lang="fr-FR"/>
          </a:p>
        </p:txBody>
      </p:sp>
    </p:spTree>
    <p:extLst>
      <p:ext uri="{BB962C8B-B14F-4D97-AF65-F5344CB8AC3E}">
        <p14:creationId xmlns:p14="http://schemas.microsoft.com/office/powerpoint/2010/main" val="209316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A43D1F-DD4A-4B41-9EB1-59990D3E2405}" type="slidenum">
              <a:rPr lang="fr-FR" smtClean="0"/>
              <a:pPr/>
              <a:t>3</a:t>
            </a:fld>
            <a:endParaRPr lang="fr-FR"/>
          </a:p>
        </p:txBody>
      </p:sp>
    </p:spTree>
    <p:extLst>
      <p:ext uri="{BB962C8B-B14F-4D97-AF65-F5344CB8AC3E}">
        <p14:creationId xmlns:p14="http://schemas.microsoft.com/office/powerpoint/2010/main" val="224896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D6B0CF1-4E3C-4946-844C-EEFA4E009560}" type="datetimeFigureOut">
              <a:rPr lang="fr-FR" smtClean="0"/>
              <a:pPr/>
              <a:t>26/05/2019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A802815-9B68-47CA-A3FB-8CC23E2FD62F}"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B0CF1-4E3C-4946-844C-EEFA4E009560}" type="datetimeFigureOut">
              <a:rPr lang="fr-FR" smtClean="0"/>
              <a:pPr/>
              <a:t>26/05/2019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02815-9B68-47CA-A3FB-8CC23E2FD62F}"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Arizona%20_%20une%20ferme%20d'&#233;levage%20gigantesque.mp4"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agriculture%20vivri&#232;re.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Arizona%20_%20une%20ferme%20d'&#233;levage%20gigantesque.mp4" TargetMode="Externa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agriculture%20vivri&#232;re.mp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Van%20Gujjar%20CU.mp4"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La%20Mauricie.mp4"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Gauvain%20Sers%20-%20Les%20Oubli&#233;s%20(Clip%20Officiel)%20-%20YouTube.web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Ils%20vivent%20loin%20des%20grandes%20villes%20et%20racontent%20pourquoi%20il.webm"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Word_Document.docx"/><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Résultat de recherche d'images pour &quot;les espaces ruraux&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8" name="Picture 4" descr="https://clio-prepas.clionautes.org/wp-content/uploads/prepa/IMG/jpg/montmoreau_16_habitat_rural_cultures_2013c.jpg"/>
          <p:cNvPicPr>
            <a:picLocks noChangeAspect="1" noChangeArrowheads="1"/>
          </p:cNvPicPr>
          <p:nvPr/>
        </p:nvPicPr>
        <p:blipFill>
          <a:blip r:embed="rId2" cstate="print"/>
          <a:srcRect/>
          <a:stretch>
            <a:fillRect/>
          </a:stretch>
        </p:blipFill>
        <p:spPr bwMode="auto">
          <a:xfrm>
            <a:off x="611560" y="404664"/>
            <a:ext cx="7769037" cy="2520280"/>
          </a:xfrm>
          <a:prstGeom prst="rect">
            <a:avLst/>
          </a:prstGeom>
          <a:noFill/>
        </p:spPr>
      </p:pic>
      <p:sp>
        <p:nvSpPr>
          <p:cNvPr id="6" name="ZoneTexte 5"/>
          <p:cNvSpPr txBox="1"/>
          <p:nvPr/>
        </p:nvSpPr>
        <p:spPr>
          <a:xfrm>
            <a:off x="611560" y="3068960"/>
            <a:ext cx="7704856" cy="1200329"/>
          </a:xfrm>
          <a:prstGeom prst="rect">
            <a:avLst/>
          </a:prstGeom>
          <a:noFill/>
        </p:spPr>
        <p:txBody>
          <a:bodyPr wrap="square" rtlCol="0">
            <a:spAutoFit/>
          </a:bodyPr>
          <a:lstStyle/>
          <a:p>
            <a:pPr algn="ctr"/>
            <a:r>
              <a:rPr lang="fr-FR" b="1" u="sng" dirty="0"/>
              <a:t>LES ESPACES RURAUX </a:t>
            </a:r>
          </a:p>
          <a:p>
            <a:pPr algn="ctr"/>
            <a:r>
              <a:rPr lang="fr-FR" b="1" u="sng" dirty="0"/>
              <a:t>Une approche comparative des programmes de géographie de première</a:t>
            </a:r>
            <a:endParaRPr lang="fr-FR" dirty="0"/>
          </a:p>
          <a:p>
            <a:pPr algn="ctr"/>
            <a:r>
              <a:rPr lang="fr-FR" b="1" u="sng" dirty="0"/>
              <a:t>de la voie générale et de la série technologique.</a:t>
            </a:r>
            <a:endParaRPr lang="fr-FR" dirty="0"/>
          </a:p>
          <a:p>
            <a:pPr algn="ctr"/>
            <a:endParaRPr lang="fr-FR" dirty="0"/>
          </a:p>
        </p:txBody>
      </p:sp>
      <p:sp>
        <p:nvSpPr>
          <p:cNvPr id="8" name="Rectangle 7"/>
          <p:cNvSpPr/>
          <p:nvPr/>
        </p:nvSpPr>
        <p:spPr>
          <a:xfrm>
            <a:off x="467544" y="4221088"/>
            <a:ext cx="8064896" cy="830997"/>
          </a:xfrm>
          <a:prstGeom prst="rect">
            <a:avLst/>
          </a:prstGeom>
          <a:ln w="12700">
            <a:solidFill>
              <a:schemeClr val="tx1"/>
            </a:solidFill>
          </a:ln>
        </p:spPr>
        <p:txBody>
          <a:bodyPr wrap="square">
            <a:spAutoFit/>
          </a:bodyPr>
          <a:lstStyle/>
          <a:p>
            <a:pPr algn="just"/>
            <a:r>
              <a:rPr lang="fr-FR" sz="1600" b="1" dirty="0"/>
              <a:t>Objectif</a:t>
            </a:r>
            <a:r>
              <a:rPr lang="fr-FR" sz="1600" dirty="0"/>
              <a:t> : Avec plusieurs programmes à préparer en parallèle, réduire les préparations et pouvoir réinvestir ce qui a été préparé pour la voie générale en série technologique semble indispensable même si on doit tenir compte des spécificités de chacun des deux programmes.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A8F754-7035-4ECD-AA29-D4CB373EE216}"/>
              </a:ext>
            </a:extLst>
          </p:cNvPr>
          <p:cNvGraphicFramePr>
            <a:graphicFrameLocks noGrp="1"/>
          </p:cNvGraphicFramePr>
          <p:nvPr>
            <p:extLst>
              <p:ext uri="{D42A27DB-BD31-4B8C-83A1-F6EECF244321}">
                <p14:modId xmlns:p14="http://schemas.microsoft.com/office/powerpoint/2010/main" val="2960287025"/>
              </p:ext>
            </p:extLst>
          </p:nvPr>
        </p:nvGraphicFramePr>
        <p:xfrm>
          <a:off x="431540" y="332656"/>
          <a:ext cx="8280920" cy="1414576"/>
        </p:xfrm>
        <a:graphic>
          <a:graphicData uri="http://schemas.openxmlformats.org/drawingml/2006/table">
            <a:tbl>
              <a:tblPr firstRow="1" bandRow="1">
                <a:tableStyleId>{5C22544A-7EE6-4342-B048-85BDC9FD1C3A}</a:tableStyleId>
              </a:tblPr>
              <a:tblGrid>
                <a:gridCol w="4108768">
                  <a:extLst>
                    <a:ext uri="{9D8B030D-6E8A-4147-A177-3AD203B41FA5}">
                      <a16:colId xmlns:a16="http://schemas.microsoft.com/office/drawing/2014/main" val="499246609"/>
                    </a:ext>
                  </a:extLst>
                </a:gridCol>
                <a:gridCol w="4172152">
                  <a:extLst>
                    <a:ext uri="{9D8B030D-6E8A-4147-A177-3AD203B41FA5}">
                      <a16:colId xmlns:a16="http://schemas.microsoft.com/office/drawing/2014/main" val="2343383607"/>
                    </a:ext>
                  </a:extLst>
                </a:gridCol>
              </a:tblGrid>
              <a:tr h="408736">
                <a:tc>
                  <a:txBody>
                    <a:bodyPr/>
                    <a:lstStyle/>
                    <a:p>
                      <a:pPr algn="ctr"/>
                      <a:r>
                        <a:rPr lang="fr-FR" sz="1200" dirty="0"/>
                        <a:t>Voie générale </a:t>
                      </a:r>
                    </a:p>
                  </a:txBody>
                  <a:tcPr/>
                </a:tc>
                <a:tc>
                  <a:txBody>
                    <a:bodyPr/>
                    <a:lstStyle/>
                    <a:p>
                      <a:pPr algn="ctr"/>
                      <a:r>
                        <a:rPr lang="fr-FR" sz="1200" dirty="0"/>
                        <a:t>Série technologique</a:t>
                      </a:r>
                    </a:p>
                  </a:txBody>
                  <a:tcPr/>
                </a:tc>
                <a:extLst>
                  <a:ext uri="{0D108BD9-81ED-4DB2-BD59-A6C34878D82A}">
                    <a16:rowId xmlns:a16="http://schemas.microsoft.com/office/drawing/2014/main" val="3120172354"/>
                  </a:ext>
                </a:extLst>
              </a:tr>
              <a:tr h="802375">
                <a:tc>
                  <a:txBody>
                    <a:bodyPr/>
                    <a:lstStyle/>
                    <a:p>
                      <a:pPr algn="just"/>
                      <a:r>
                        <a:rPr lang="fr-FR" sz="1200" u="sng" dirty="0"/>
                        <a:t>I. Des espaces ruraux multifonctionnels</a:t>
                      </a:r>
                      <a:r>
                        <a:rPr lang="fr-FR" sz="1200" u="none"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tc>
                  <a:txBody>
                    <a:bodyPr/>
                    <a:lstStyle/>
                    <a:p>
                      <a:pPr algn="just"/>
                      <a:r>
                        <a:rPr lang="fr-FR" sz="1200" u="sng" dirty="0"/>
                        <a:t>I. Des espaces ruraux aux fonctions variées.</a:t>
                      </a:r>
                      <a:endParaRPr lang="fr-FR" sz="1200" u="non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extLst>
                  <a:ext uri="{0D108BD9-81ED-4DB2-BD59-A6C34878D82A}">
                    <a16:rowId xmlns:a16="http://schemas.microsoft.com/office/drawing/2014/main" val="276785974"/>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A8F754-7035-4ECD-AA29-D4CB373EE216}"/>
              </a:ext>
            </a:extLst>
          </p:cNvPr>
          <p:cNvGraphicFramePr>
            <a:graphicFrameLocks noGrp="1"/>
          </p:cNvGraphicFramePr>
          <p:nvPr>
            <p:extLst>
              <p:ext uri="{D42A27DB-BD31-4B8C-83A1-F6EECF244321}">
                <p14:modId xmlns:p14="http://schemas.microsoft.com/office/powerpoint/2010/main" val="2533495187"/>
              </p:ext>
            </p:extLst>
          </p:nvPr>
        </p:nvGraphicFramePr>
        <p:xfrm>
          <a:off x="431540" y="332656"/>
          <a:ext cx="8280920" cy="1414576"/>
        </p:xfrm>
        <a:graphic>
          <a:graphicData uri="http://schemas.openxmlformats.org/drawingml/2006/table">
            <a:tbl>
              <a:tblPr firstRow="1" bandRow="1">
                <a:tableStyleId>{5C22544A-7EE6-4342-B048-85BDC9FD1C3A}</a:tableStyleId>
              </a:tblPr>
              <a:tblGrid>
                <a:gridCol w="4108768">
                  <a:extLst>
                    <a:ext uri="{9D8B030D-6E8A-4147-A177-3AD203B41FA5}">
                      <a16:colId xmlns:a16="http://schemas.microsoft.com/office/drawing/2014/main" val="499246609"/>
                    </a:ext>
                  </a:extLst>
                </a:gridCol>
                <a:gridCol w="4172152">
                  <a:extLst>
                    <a:ext uri="{9D8B030D-6E8A-4147-A177-3AD203B41FA5}">
                      <a16:colId xmlns:a16="http://schemas.microsoft.com/office/drawing/2014/main" val="2343383607"/>
                    </a:ext>
                  </a:extLst>
                </a:gridCol>
              </a:tblGrid>
              <a:tr h="408736">
                <a:tc>
                  <a:txBody>
                    <a:bodyPr/>
                    <a:lstStyle/>
                    <a:p>
                      <a:pPr algn="ctr"/>
                      <a:r>
                        <a:rPr lang="fr-FR" sz="1200" dirty="0"/>
                        <a:t>Voie générale </a:t>
                      </a:r>
                    </a:p>
                  </a:txBody>
                  <a:tcPr/>
                </a:tc>
                <a:tc>
                  <a:txBody>
                    <a:bodyPr/>
                    <a:lstStyle/>
                    <a:p>
                      <a:pPr algn="ctr"/>
                      <a:r>
                        <a:rPr lang="fr-FR" sz="1200" dirty="0"/>
                        <a:t>Série technologique</a:t>
                      </a:r>
                    </a:p>
                  </a:txBody>
                  <a:tcPr/>
                </a:tc>
                <a:extLst>
                  <a:ext uri="{0D108BD9-81ED-4DB2-BD59-A6C34878D82A}">
                    <a16:rowId xmlns:a16="http://schemas.microsoft.com/office/drawing/2014/main" val="3120172354"/>
                  </a:ext>
                </a:extLst>
              </a:tr>
              <a:tr h="802375">
                <a:tc>
                  <a:txBody>
                    <a:bodyPr/>
                    <a:lstStyle/>
                    <a:p>
                      <a:pPr algn="just"/>
                      <a:r>
                        <a:rPr lang="fr-FR" sz="1200" u="sng" dirty="0"/>
                        <a:t>I. Des espaces ruraux multifonctionnels</a:t>
                      </a:r>
                      <a:r>
                        <a:rPr lang="fr-FR" sz="1200" u="none"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tc>
                  <a:txBody>
                    <a:bodyPr/>
                    <a:lstStyle/>
                    <a:p>
                      <a:pPr algn="just"/>
                      <a:r>
                        <a:rPr lang="fr-FR" sz="1200" u="sng" dirty="0"/>
                        <a:t>I. Des espaces ruraux aux fonctions variées.</a:t>
                      </a:r>
                      <a:r>
                        <a:rPr lang="fr-FR" sz="1200" u="none" dirty="0"/>
                        <a:t> (1h.30)</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extLst>
                  <a:ext uri="{0D108BD9-81ED-4DB2-BD59-A6C34878D82A}">
                    <a16:rowId xmlns:a16="http://schemas.microsoft.com/office/drawing/2014/main" val="276785974"/>
                  </a:ext>
                </a:extLst>
              </a:tr>
            </a:tbl>
          </a:graphicData>
        </a:graphic>
      </p:graphicFrame>
      <p:sp>
        <p:nvSpPr>
          <p:cNvPr id="3" name="Rectangle 2">
            <a:extLst>
              <a:ext uri="{FF2B5EF4-FFF2-40B4-BE49-F238E27FC236}">
                <a16:creationId xmlns:a16="http://schemas.microsoft.com/office/drawing/2014/main" id="{65980AFA-DE0F-4341-B25B-16E39C1E53EF}"/>
              </a:ext>
            </a:extLst>
          </p:cNvPr>
          <p:cNvSpPr/>
          <p:nvPr/>
        </p:nvSpPr>
        <p:spPr>
          <a:xfrm>
            <a:off x="4499992" y="335816"/>
            <a:ext cx="4320480" cy="14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B5AF5F68-1BB9-480B-B3F9-CF1DA2C804F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846806" y="325730"/>
            <a:ext cx="3896998" cy="5191502"/>
          </a:xfrm>
          <a:prstGeom prst="rect">
            <a:avLst/>
          </a:prstGeom>
        </p:spPr>
      </p:pic>
      <p:sp>
        <p:nvSpPr>
          <p:cNvPr id="5" name="Rectangle 1">
            <a:extLst>
              <a:ext uri="{FF2B5EF4-FFF2-40B4-BE49-F238E27FC236}">
                <a16:creationId xmlns:a16="http://schemas.microsoft.com/office/drawing/2014/main" id="{2A4048AD-7531-4027-B011-4B642B31DABF}"/>
              </a:ext>
            </a:extLst>
          </p:cNvPr>
          <p:cNvSpPr>
            <a:spLocks noChangeArrowheads="1"/>
          </p:cNvSpPr>
          <p:nvPr/>
        </p:nvSpPr>
        <p:spPr bwMode="auto">
          <a:xfrm>
            <a:off x="4932040" y="5691187"/>
            <a:ext cx="396044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 - Quelles sont les notions importantes sur ce document ? Définissez-les.</a:t>
            </a:r>
            <a:endParaRPr kumimoji="0" lang="fr-FR" sz="11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 Montrez la diversité des systèmes agricoles dans le monde et classez-les en deux catégories.</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9385C61F-4EB1-4B37-8B9A-03C8315B5776}"/>
              </a:ext>
            </a:extLst>
          </p:cNvPr>
          <p:cNvSpPr/>
          <p:nvPr/>
        </p:nvSpPr>
        <p:spPr>
          <a:xfrm>
            <a:off x="462884" y="1268760"/>
            <a:ext cx="29569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63E08800-CEAD-43D9-83D8-DFDE390C5858}"/>
              </a:ext>
            </a:extLst>
          </p:cNvPr>
          <p:cNvSpPr/>
          <p:nvPr/>
        </p:nvSpPr>
        <p:spPr>
          <a:xfrm>
            <a:off x="4846806" y="325730"/>
            <a:ext cx="3973666" cy="6343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202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4D6233E-9D5B-4744-BDDB-E8025DCE567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32040" y="476672"/>
            <a:ext cx="3888432" cy="5904656"/>
          </a:xfrm>
          <a:prstGeom prst="rect">
            <a:avLst/>
          </a:prstGeom>
        </p:spPr>
      </p:pic>
      <p:pic>
        <p:nvPicPr>
          <p:cNvPr id="3" name="Image 2">
            <a:hlinkClick r:id="rId3" action="ppaction://hlinkfile"/>
            <a:extLst>
              <a:ext uri="{FF2B5EF4-FFF2-40B4-BE49-F238E27FC236}">
                <a16:creationId xmlns:a16="http://schemas.microsoft.com/office/drawing/2014/main" id="{6256CB47-DBCD-4D1A-AAB2-52B5A0308056}"/>
              </a:ext>
            </a:extLst>
          </p:cNvPr>
          <p:cNvPicPr>
            <a:picLocks noChangeAspect="1"/>
          </p:cNvPicPr>
          <p:nvPr/>
        </p:nvPicPr>
        <p:blipFill>
          <a:blip r:embed="rId4"/>
          <a:stretch>
            <a:fillRect/>
          </a:stretch>
        </p:blipFill>
        <p:spPr>
          <a:xfrm>
            <a:off x="487637" y="692696"/>
            <a:ext cx="4444403" cy="2448272"/>
          </a:xfrm>
          <a:prstGeom prst="rect">
            <a:avLst/>
          </a:prstGeom>
        </p:spPr>
      </p:pic>
      <p:sp>
        <p:nvSpPr>
          <p:cNvPr id="4" name="Rectangle 1">
            <a:extLst>
              <a:ext uri="{FF2B5EF4-FFF2-40B4-BE49-F238E27FC236}">
                <a16:creationId xmlns:a16="http://schemas.microsoft.com/office/drawing/2014/main" id="{A3C32406-2001-4139-92F6-7D35F565C311}"/>
              </a:ext>
            </a:extLst>
          </p:cNvPr>
          <p:cNvSpPr>
            <a:spLocks noChangeArrowheads="1"/>
          </p:cNvSpPr>
          <p:nvPr/>
        </p:nvSpPr>
        <p:spPr bwMode="auto">
          <a:xfrm>
            <a:off x="683568" y="3590074"/>
            <a:ext cx="403244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Consigne. En quoi le système agricole présenté ici peut-il</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être qualifié de productiviste ? </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1291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action="ppaction://hlinkfile"/>
            <a:extLst>
              <a:ext uri="{FF2B5EF4-FFF2-40B4-BE49-F238E27FC236}">
                <a16:creationId xmlns:a16="http://schemas.microsoft.com/office/drawing/2014/main" id="{A94B362A-AD80-7145-A778-90EAB35F0969}"/>
              </a:ext>
            </a:extLst>
          </p:cNvPr>
          <p:cNvPicPr>
            <a:picLocks noChangeAspect="1"/>
          </p:cNvPicPr>
          <p:nvPr/>
        </p:nvPicPr>
        <p:blipFill>
          <a:blip r:embed="rId3"/>
          <a:stretch>
            <a:fillRect/>
          </a:stretch>
        </p:blipFill>
        <p:spPr>
          <a:xfrm>
            <a:off x="2442534" y="548680"/>
            <a:ext cx="3960440" cy="3204000"/>
          </a:xfrm>
          <a:prstGeom prst="rect">
            <a:avLst/>
          </a:prstGeom>
        </p:spPr>
      </p:pic>
      <p:sp>
        <p:nvSpPr>
          <p:cNvPr id="3" name="Rectangle 1">
            <a:extLst>
              <a:ext uri="{FF2B5EF4-FFF2-40B4-BE49-F238E27FC236}">
                <a16:creationId xmlns:a16="http://schemas.microsoft.com/office/drawing/2014/main" id="{3CF16E6D-638E-1440-B744-C0C767D8280F}"/>
              </a:ext>
            </a:extLst>
          </p:cNvPr>
          <p:cNvSpPr>
            <a:spLocks noChangeArrowheads="1"/>
          </p:cNvSpPr>
          <p:nvPr/>
        </p:nvSpPr>
        <p:spPr bwMode="auto">
          <a:xfrm>
            <a:off x="2267744" y="4102914"/>
            <a:ext cx="458390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Consigne. En quoi </a:t>
            </a:r>
            <a:r>
              <a:rPr lang="fr-FR" sz="1200" b="1" i="1" dirty="0">
                <a:latin typeface="Calibri" pitchFamily="34" charset="0"/>
                <a:ea typeface="Calibri" pitchFamily="34" charset="0"/>
                <a:cs typeface="Calibri Light" pitchFamily="34" charset="0"/>
              </a:rPr>
              <a:t>ce type d’agriculture se distingue-t-il de celui vu précédemment ?</a:t>
            </a:r>
            <a:r>
              <a:rPr kumimoji="0" lang="fr-FR" sz="1200" b="1" i="1" u="none" strike="noStrike" cap="none" normalizeH="0" baseline="0" dirty="0">
                <a:ln>
                  <a:noFill/>
                </a:ln>
                <a:solidFill>
                  <a:schemeClr val="tx1"/>
                </a:solidFill>
                <a:effectLst/>
                <a:latin typeface="Calibri" pitchFamily="34" charset="0"/>
                <a:ea typeface="Calibri" pitchFamily="34" charset="0"/>
                <a:cs typeface="Calibri Light" pitchFamily="34" charset="0"/>
              </a:rPr>
              <a:t> </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3869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A8F754-7035-4ECD-AA29-D4CB373EE216}"/>
              </a:ext>
            </a:extLst>
          </p:cNvPr>
          <p:cNvGraphicFramePr>
            <a:graphicFrameLocks noGrp="1"/>
          </p:cNvGraphicFramePr>
          <p:nvPr>
            <p:extLst>
              <p:ext uri="{D42A27DB-BD31-4B8C-83A1-F6EECF244321}">
                <p14:modId xmlns:p14="http://schemas.microsoft.com/office/powerpoint/2010/main" val="3183856837"/>
              </p:ext>
            </p:extLst>
          </p:nvPr>
        </p:nvGraphicFramePr>
        <p:xfrm>
          <a:off x="431540" y="332656"/>
          <a:ext cx="8280920" cy="1414576"/>
        </p:xfrm>
        <a:graphic>
          <a:graphicData uri="http://schemas.openxmlformats.org/drawingml/2006/table">
            <a:tbl>
              <a:tblPr firstRow="1" bandRow="1">
                <a:tableStyleId>{5C22544A-7EE6-4342-B048-85BDC9FD1C3A}</a:tableStyleId>
              </a:tblPr>
              <a:tblGrid>
                <a:gridCol w="4108768">
                  <a:extLst>
                    <a:ext uri="{9D8B030D-6E8A-4147-A177-3AD203B41FA5}">
                      <a16:colId xmlns:a16="http://schemas.microsoft.com/office/drawing/2014/main" val="499246609"/>
                    </a:ext>
                  </a:extLst>
                </a:gridCol>
                <a:gridCol w="4172152">
                  <a:extLst>
                    <a:ext uri="{9D8B030D-6E8A-4147-A177-3AD203B41FA5}">
                      <a16:colId xmlns:a16="http://schemas.microsoft.com/office/drawing/2014/main" val="2343383607"/>
                    </a:ext>
                  </a:extLst>
                </a:gridCol>
              </a:tblGrid>
              <a:tr h="408736">
                <a:tc>
                  <a:txBody>
                    <a:bodyPr/>
                    <a:lstStyle/>
                    <a:p>
                      <a:pPr algn="ctr"/>
                      <a:r>
                        <a:rPr lang="fr-FR" sz="1200" dirty="0"/>
                        <a:t>Voie générale </a:t>
                      </a:r>
                    </a:p>
                  </a:txBody>
                  <a:tcPr/>
                </a:tc>
                <a:tc>
                  <a:txBody>
                    <a:bodyPr/>
                    <a:lstStyle/>
                    <a:p>
                      <a:pPr algn="ctr"/>
                      <a:r>
                        <a:rPr lang="fr-FR" sz="1200" dirty="0"/>
                        <a:t>Série technologique</a:t>
                      </a:r>
                    </a:p>
                  </a:txBody>
                  <a:tcPr/>
                </a:tc>
                <a:extLst>
                  <a:ext uri="{0D108BD9-81ED-4DB2-BD59-A6C34878D82A}">
                    <a16:rowId xmlns:a16="http://schemas.microsoft.com/office/drawing/2014/main" val="3120172354"/>
                  </a:ext>
                </a:extLst>
              </a:tr>
              <a:tr h="802375">
                <a:tc>
                  <a:txBody>
                    <a:bodyPr/>
                    <a:lstStyle/>
                    <a:p>
                      <a:pPr algn="just"/>
                      <a:r>
                        <a:rPr lang="fr-FR" sz="1200" u="sng" dirty="0"/>
                        <a:t>I. Des espaces ruraux multifonctionnels</a:t>
                      </a:r>
                      <a:r>
                        <a:rPr lang="fr-FR" sz="1200" u="none" dirty="0"/>
                        <a:t>. (2h.30)</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tc>
                  <a:txBody>
                    <a:bodyPr/>
                    <a:lstStyle/>
                    <a:p>
                      <a:pPr algn="just"/>
                      <a:r>
                        <a:rPr lang="fr-FR" sz="1200" u="sng" dirty="0"/>
                        <a:t>I. Des espaces ruraux aux fonctions variées.</a:t>
                      </a:r>
                      <a:endParaRPr lang="fr-FR" sz="1200" u="non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extLst>
                  <a:ext uri="{0D108BD9-81ED-4DB2-BD59-A6C34878D82A}">
                    <a16:rowId xmlns:a16="http://schemas.microsoft.com/office/drawing/2014/main" val="276785974"/>
                  </a:ext>
                </a:extLst>
              </a:tr>
            </a:tbl>
          </a:graphicData>
        </a:graphic>
      </p:graphicFrame>
      <p:sp>
        <p:nvSpPr>
          <p:cNvPr id="3" name="Rectangle 2">
            <a:extLst>
              <a:ext uri="{FF2B5EF4-FFF2-40B4-BE49-F238E27FC236}">
                <a16:creationId xmlns:a16="http://schemas.microsoft.com/office/drawing/2014/main" id="{687465ED-007B-47CC-8BBB-6C84FCF53D23}"/>
              </a:ext>
            </a:extLst>
          </p:cNvPr>
          <p:cNvSpPr/>
          <p:nvPr/>
        </p:nvSpPr>
        <p:spPr>
          <a:xfrm>
            <a:off x="269174" y="335817"/>
            <a:ext cx="4320480" cy="1411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4DE6FEC8-697E-4031-9F45-B6117F407D4E}"/>
              </a:ext>
            </a:extLst>
          </p:cNvPr>
          <p:cNvSpPr/>
          <p:nvPr/>
        </p:nvSpPr>
        <p:spPr>
          <a:xfrm>
            <a:off x="4572000" y="1268760"/>
            <a:ext cx="2956988"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hlinkClick r:id="rId2" action="ppaction://hlinkfile"/>
            <a:extLst>
              <a:ext uri="{FF2B5EF4-FFF2-40B4-BE49-F238E27FC236}">
                <a16:creationId xmlns:a16="http://schemas.microsoft.com/office/drawing/2014/main" id="{7641B7FC-3803-4BD3-B316-BEF6C65B06DB}"/>
              </a:ext>
            </a:extLst>
          </p:cNvPr>
          <p:cNvPicPr>
            <a:picLocks noChangeAspect="1"/>
          </p:cNvPicPr>
          <p:nvPr/>
        </p:nvPicPr>
        <p:blipFill>
          <a:blip r:embed="rId3"/>
          <a:stretch>
            <a:fillRect/>
          </a:stretch>
        </p:blipFill>
        <p:spPr>
          <a:xfrm>
            <a:off x="764156" y="2297451"/>
            <a:ext cx="3918354" cy="2158489"/>
          </a:xfrm>
          <a:prstGeom prst="rect">
            <a:avLst/>
          </a:prstGeom>
        </p:spPr>
      </p:pic>
      <p:pic>
        <p:nvPicPr>
          <p:cNvPr id="9" name="Image 8">
            <a:hlinkClick r:id="rId4" action="ppaction://hlinkfile"/>
            <a:extLst>
              <a:ext uri="{FF2B5EF4-FFF2-40B4-BE49-F238E27FC236}">
                <a16:creationId xmlns:a16="http://schemas.microsoft.com/office/drawing/2014/main" id="{FA1A43F8-154C-42BE-BD4D-A091F40C085B}"/>
              </a:ext>
            </a:extLst>
          </p:cNvPr>
          <p:cNvPicPr>
            <a:picLocks noChangeAspect="1"/>
          </p:cNvPicPr>
          <p:nvPr/>
        </p:nvPicPr>
        <p:blipFill>
          <a:blip r:embed="rId5"/>
          <a:stretch>
            <a:fillRect/>
          </a:stretch>
        </p:blipFill>
        <p:spPr>
          <a:xfrm>
            <a:off x="5004048" y="2297451"/>
            <a:ext cx="2726392" cy="2205654"/>
          </a:xfrm>
          <a:prstGeom prst="rect">
            <a:avLst/>
          </a:prstGeom>
        </p:spPr>
      </p:pic>
      <p:sp>
        <p:nvSpPr>
          <p:cNvPr id="10" name="Rectangle 9">
            <a:extLst>
              <a:ext uri="{FF2B5EF4-FFF2-40B4-BE49-F238E27FC236}">
                <a16:creationId xmlns:a16="http://schemas.microsoft.com/office/drawing/2014/main" id="{C026E76A-7FF6-4D73-BFC6-AB9150AD7223}"/>
              </a:ext>
            </a:extLst>
          </p:cNvPr>
          <p:cNvSpPr/>
          <p:nvPr/>
        </p:nvSpPr>
        <p:spPr>
          <a:xfrm>
            <a:off x="431540" y="2055485"/>
            <a:ext cx="8280920" cy="4181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327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2019-04-04 à 08.52.46.png">
            <a:extLst>
              <a:ext uri="{FF2B5EF4-FFF2-40B4-BE49-F238E27FC236}">
                <a16:creationId xmlns:a16="http://schemas.microsoft.com/office/drawing/2014/main" id="{E78413BA-CB79-4F0F-9D74-5C23ED71E1A1}"/>
              </a:ext>
            </a:extLst>
          </p:cNvPr>
          <p:cNvPicPr>
            <a:picLocks noChangeAspect="1"/>
          </p:cNvPicPr>
          <p:nvPr/>
        </p:nvPicPr>
        <p:blipFill>
          <a:blip r:embed="rId2" cstate="print"/>
          <a:stretch>
            <a:fillRect/>
          </a:stretch>
        </p:blipFill>
        <p:spPr>
          <a:xfrm>
            <a:off x="1043608" y="548680"/>
            <a:ext cx="7207110" cy="5832648"/>
          </a:xfrm>
          <a:prstGeom prst="rect">
            <a:avLst/>
          </a:prstGeom>
        </p:spPr>
      </p:pic>
    </p:spTree>
    <p:extLst>
      <p:ext uri="{BB962C8B-B14F-4D97-AF65-F5344CB8AC3E}">
        <p14:creationId xmlns:p14="http://schemas.microsoft.com/office/powerpoint/2010/main" val="1525822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8C1410DA-4E2E-4A19-B1AB-F66DDB1CC064}"/>
              </a:ext>
            </a:extLst>
          </p:cNvPr>
          <p:cNvGraphicFramePr>
            <a:graphicFrameLocks noGrp="1"/>
          </p:cNvGraphicFramePr>
          <p:nvPr>
            <p:extLst>
              <p:ext uri="{D42A27DB-BD31-4B8C-83A1-F6EECF244321}">
                <p14:modId xmlns:p14="http://schemas.microsoft.com/office/powerpoint/2010/main" val="3419606334"/>
              </p:ext>
            </p:extLst>
          </p:nvPr>
        </p:nvGraphicFramePr>
        <p:xfrm>
          <a:off x="431540" y="332656"/>
          <a:ext cx="8280920" cy="1414576"/>
        </p:xfrm>
        <a:graphic>
          <a:graphicData uri="http://schemas.openxmlformats.org/drawingml/2006/table">
            <a:tbl>
              <a:tblPr firstRow="1" bandRow="1">
                <a:tableStyleId>{5C22544A-7EE6-4342-B048-85BDC9FD1C3A}</a:tableStyleId>
              </a:tblPr>
              <a:tblGrid>
                <a:gridCol w="4108768">
                  <a:extLst>
                    <a:ext uri="{9D8B030D-6E8A-4147-A177-3AD203B41FA5}">
                      <a16:colId xmlns:a16="http://schemas.microsoft.com/office/drawing/2014/main" val="499246609"/>
                    </a:ext>
                  </a:extLst>
                </a:gridCol>
                <a:gridCol w="4172152">
                  <a:extLst>
                    <a:ext uri="{9D8B030D-6E8A-4147-A177-3AD203B41FA5}">
                      <a16:colId xmlns:a16="http://schemas.microsoft.com/office/drawing/2014/main" val="2343383607"/>
                    </a:ext>
                  </a:extLst>
                </a:gridCol>
              </a:tblGrid>
              <a:tr h="408736">
                <a:tc>
                  <a:txBody>
                    <a:bodyPr/>
                    <a:lstStyle/>
                    <a:p>
                      <a:pPr algn="ctr"/>
                      <a:r>
                        <a:rPr lang="fr-FR" sz="1200" dirty="0"/>
                        <a:t>Voie générale </a:t>
                      </a:r>
                    </a:p>
                  </a:txBody>
                  <a:tcPr/>
                </a:tc>
                <a:tc>
                  <a:txBody>
                    <a:bodyPr/>
                    <a:lstStyle/>
                    <a:p>
                      <a:pPr algn="ctr"/>
                      <a:r>
                        <a:rPr lang="fr-FR" sz="1200" dirty="0"/>
                        <a:t>Série technologique</a:t>
                      </a:r>
                    </a:p>
                  </a:txBody>
                  <a:tcPr/>
                </a:tc>
                <a:extLst>
                  <a:ext uri="{0D108BD9-81ED-4DB2-BD59-A6C34878D82A}">
                    <a16:rowId xmlns:a16="http://schemas.microsoft.com/office/drawing/2014/main" val="3120172354"/>
                  </a:ext>
                </a:extLst>
              </a:tr>
              <a:tr h="802375">
                <a:tc>
                  <a:txBody>
                    <a:bodyPr/>
                    <a:lstStyle/>
                    <a:p>
                      <a:pPr algn="just"/>
                      <a:r>
                        <a:rPr lang="fr-FR" sz="1200" u="sng" dirty="0"/>
                        <a:t>I. Des espaces ruraux multifonctionnels</a:t>
                      </a:r>
                      <a:r>
                        <a:rPr lang="fr-FR" sz="1200" u="none"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tc>
                  <a:txBody>
                    <a:bodyPr/>
                    <a:lstStyle/>
                    <a:p>
                      <a:pPr algn="just"/>
                      <a:r>
                        <a:rPr lang="fr-FR" sz="1200" u="sng" dirty="0"/>
                        <a:t>I. Des espaces ruraux aux fonctions variées.</a:t>
                      </a:r>
                      <a:endParaRPr lang="fr-FR" sz="1200" u="non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extLst>
                  <a:ext uri="{0D108BD9-81ED-4DB2-BD59-A6C34878D82A}">
                    <a16:rowId xmlns:a16="http://schemas.microsoft.com/office/drawing/2014/main" val="276785974"/>
                  </a:ext>
                </a:extLst>
              </a:tr>
            </a:tbl>
          </a:graphicData>
        </a:graphic>
      </p:graphicFrame>
      <p:sp>
        <p:nvSpPr>
          <p:cNvPr id="6" name="Rectangle 5">
            <a:extLst>
              <a:ext uri="{FF2B5EF4-FFF2-40B4-BE49-F238E27FC236}">
                <a16:creationId xmlns:a16="http://schemas.microsoft.com/office/drawing/2014/main" id="{4042D359-83C0-4559-A3A5-7076835E7AFE}"/>
              </a:ext>
            </a:extLst>
          </p:cNvPr>
          <p:cNvSpPr/>
          <p:nvPr/>
        </p:nvSpPr>
        <p:spPr>
          <a:xfrm>
            <a:off x="438682" y="1459200"/>
            <a:ext cx="7301669"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
            <a:extLst>
              <a:ext uri="{FF2B5EF4-FFF2-40B4-BE49-F238E27FC236}">
                <a16:creationId xmlns:a16="http://schemas.microsoft.com/office/drawing/2014/main" id="{DFB4EA10-71E5-447B-94F6-0F56ECDBBE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060848"/>
            <a:ext cx="6288420" cy="4464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2" action="ppaction://hlinkfile"/>
            <a:extLst>
              <a:ext uri="{FF2B5EF4-FFF2-40B4-BE49-F238E27FC236}">
                <a16:creationId xmlns:a16="http://schemas.microsoft.com/office/drawing/2014/main" id="{91607F86-C9EC-AB49-B91F-F9BB11695894}"/>
              </a:ext>
            </a:extLst>
          </p:cNvPr>
          <p:cNvPicPr>
            <a:picLocks noChangeAspect="1"/>
          </p:cNvPicPr>
          <p:nvPr/>
        </p:nvPicPr>
        <p:blipFill>
          <a:blip r:embed="rId3"/>
          <a:stretch>
            <a:fillRect/>
          </a:stretch>
        </p:blipFill>
        <p:spPr>
          <a:xfrm>
            <a:off x="4569619" y="4690294"/>
            <a:ext cx="3193089" cy="1772344"/>
          </a:xfrm>
          <a:prstGeom prst="rect">
            <a:avLst/>
          </a:prstGeom>
        </p:spPr>
      </p:pic>
      <p:sp>
        <p:nvSpPr>
          <p:cNvPr id="5" name="ZoneTexte 4">
            <a:extLst>
              <a:ext uri="{FF2B5EF4-FFF2-40B4-BE49-F238E27FC236}">
                <a16:creationId xmlns:a16="http://schemas.microsoft.com/office/drawing/2014/main" id="{526CC395-F44D-3142-B289-5E4257AF74DD}"/>
              </a:ext>
            </a:extLst>
          </p:cNvPr>
          <p:cNvSpPr txBox="1"/>
          <p:nvPr/>
        </p:nvSpPr>
        <p:spPr>
          <a:xfrm>
            <a:off x="467544" y="4866625"/>
            <a:ext cx="3796143" cy="584775"/>
          </a:xfrm>
          <a:prstGeom prst="rect">
            <a:avLst/>
          </a:prstGeom>
          <a:noFill/>
        </p:spPr>
        <p:txBody>
          <a:bodyPr wrap="square" rtlCol="0">
            <a:spAutoFit/>
          </a:bodyPr>
          <a:lstStyle/>
          <a:p>
            <a:r>
              <a:rPr lang="fr-FR" sz="1600" dirty="0"/>
              <a:t>Et de nombreux conflits d’usage entre ces fonctions. Ex. Les Van </a:t>
            </a:r>
            <a:r>
              <a:rPr lang="fr-FR" sz="1600" dirty="0" err="1"/>
              <a:t>Gujjar</a:t>
            </a:r>
            <a:r>
              <a:rPr lang="fr-FR" sz="1600" dirty="0"/>
              <a:t> en Inde</a:t>
            </a:r>
          </a:p>
        </p:txBody>
      </p:sp>
      <p:sp>
        <p:nvSpPr>
          <p:cNvPr id="3" name="Rectangle 2">
            <a:extLst>
              <a:ext uri="{FF2B5EF4-FFF2-40B4-BE49-F238E27FC236}">
                <a16:creationId xmlns:a16="http://schemas.microsoft.com/office/drawing/2014/main" id="{BA3BB485-226F-AA4F-A9EC-6056FFA73CEF}"/>
              </a:ext>
            </a:extLst>
          </p:cNvPr>
          <p:cNvSpPr/>
          <p:nvPr/>
        </p:nvSpPr>
        <p:spPr>
          <a:xfrm>
            <a:off x="2363314" y="2737091"/>
            <a:ext cx="6768752"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Capture d’écran 2019-04-04 à 08.45.16.png">
            <a:extLst>
              <a:ext uri="{FF2B5EF4-FFF2-40B4-BE49-F238E27FC236}">
                <a16:creationId xmlns:a16="http://schemas.microsoft.com/office/drawing/2014/main" id="{A5AC9068-760B-4CAA-A21E-8E25CF52EEF2}"/>
              </a:ext>
            </a:extLst>
          </p:cNvPr>
          <p:cNvPicPr>
            <a:picLocks noChangeAspect="1"/>
          </p:cNvPicPr>
          <p:nvPr/>
        </p:nvPicPr>
        <p:blipFill>
          <a:blip r:embed="rId4" cstate="print"/>
          <a:stretch>
            <a:fillRect/>
          </a:stretch>
        </p:blipFill>
        <p:spPr>
          <a:xfrm>
            <a:off x="755576" y="404664"/>
            <a:ext cx="7746038" cy="4393275"/>
          </a:xfrm>
          <a:prstGeom prst="rect">
            <a:avLst/>
          </a:prstGeom>
        </p:spPr>
      </p:pic>
      <p:sp>
        <p:nvSpPr>
          <p:cNvPr id="2" name="ZoneTexte 1">
            <a:extLst>
              <a:ext uri="{FF2B5EF4-FFF2-40B4-BE49-F238E27FC236}">
                <a16:creationId xmlns:a16="http://schemas.microsoft.com/office/drawing/2014/main" id="{7A4301A6-4127-422A-859D-841F8D961093}"/>
              </a:ext>
            </a:extLst>
          </p:cNvPr>
          <p:cNvSpPr txBox="1"/>
          <p:nvPr/>
        </p:nvSpPr>
        <p:spPr>
          <a:xfrm>
            <a:off x="311086" y="5454139"/>
            <a:ext cx="4104456" cy="461665"/>
          </a:xfrm>
          <a:prstGeom prst="rect">
            <a:avLst/>
          </a:prstGeom>
          <a:noFill/>
        </p:spPr>
        <p:txBody>
          <a:bodyPr wrap="square" rtlCol="0">
            <a:spAutoFit/>
          </a:bodyPr>
          <a:lstStyle/>
          <a:p>
            <a:pPr algn="just"/>
            <a:r>
              <a:rPr lang="fr-FR" sz="1200" b="1" dirty="0"/>
              <a:t>Consigne. En quoi l’espace rural himalayen est-il à l’origine de conflits d’usage ?</a:t>
            </a:r>
          </a:p>
        </p:txBody>
      </p:sp>
      <p:sp>
        <p:nvSpPr>
          <p:cNvPr id="7" name="Rectangle 6">
            <a:extLst>
              <a:ext uri="{FF2B5EF4-FFF2-40B4-BE49-F238E27FC236}">
                <a16:creationId xmlns:a16="http://schemas.microsoft.com/office/drawing/2014/main" id="{04A5429C-8E3D-4484-A4F0-A9F49FA90EA6}"/>
              </a:ext>
            </a:extLst>
          </p:cNvPr>
          <p:cNvSpPr/>
          <p:nvPr/>
        </p:nvSpPr>
        <p:spPr>
          <a:xfrm>
            <a:off x="311086" y="4338567"/>
            <a:ext cx="7746038" cy="2225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7065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000324710"/>
              </p:ext>
            </p:extLst>
          </p:nvPr>
        </p:nvGraphicFramePr>
        <p:xfrm>
          <a:off x="251520" y="260648"/>
          <a:ext cx="8280920" cy="1947664"/>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576064">
                <a:tc>
                  <a:txBody>
                    <a:bodyPr/>
                    <a:lstStyle/>
                    <a:p>
                      <a:pPr algn="ctr"/>
                      <a:r>
                        <a:rPr lang="fr-FR" sz="1200" dirty="0"/>
                        <a:t>Voie générale</a:t>
                      </a:r>
                    </a:p>
                  </a:txBody>
                  <a:tcPr/>
                </a:tc>
                <a:tc>
                  <a:txBody>
                    <a:bodyPr/>
                    <a:lstStyle/>
                    <a:p>
                      <a:pPr algn="ctr"/>
                      <a:r>
                        <a:rPr lang="fr-FR" sz="1200" dirty="0"/>
                        <a:t>Série technologique</a:t>
                      </a:r>
                    </a:p>
                  </a:txBody>
                  <a:tcPr/>
                </a:tc>
                <a:extLst>
                  <a:ext uri="{0D108BD9-81ED-4DB2-BD59-A6C34878D82A}">
                    <a16:rowId xmlns:a16="http://schemas.microsoft.com/office/drawing/2014/main" val="10000"/>
                  </a:ext>
                </a:extLst>
              </a:tr>
              <a:tr h="802375">
                <a:tc>
                  <a:txBody>
                    <a:bodyPr/>
                    <a:lstStyle/>
                    <a:p>
                      <a:pPr algn="just"/>
                      <a:r>
                        <a:rPr lang="fr-FR" sz="1100" u="sng" dirty="0"/>
                        <a:t>II. Des espaces ruraux fragmentés : le rôle déterminant de la ville. </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Une dépendance qui conduit à une fragmentation forte des espaces ruraux.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Notions </a:t>
                      </a:r>
                      <a:r>
                        <a:rPr lang="fr-FR" sz="1100" dirty="0"/>
                        <a:t>: </a:t>
                      </a:r>
                      <a:r>
                        <a:rPr lang="fr-FR" sz="1100" dirty="0">
                          <a:highlight>
                            <a:srgbClr val="FFFF00"/>
                          </a:highlight>
                        </a:rPr>
                        <a:t>fragmentation, ruralité</a:t>
                      </a:r>
                      <a:endParaRPr lang="fr-FR" sz="1100" u="none" dirty="0"/>
                    </a:p>
                  </a:txBody>
                  <a:tcPr/>
                </a:tc>
                <a:tc>
                  <a:txBody>
                    <a:bodyPr/>
                    <a:lstStyle/>
                    <a:p>
                      <a:pPr algn="just"/>
                      <a:r>
                        <a:rPr lang="fr-FR" sz="1100" u="sng" dirty="0"/>
                        <a:t>II. Des espaces ruraux davantage liés aux espaces urbains</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Ces liens conduisent à des espaces ruraux contrastés.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fragmentation</a:t>
                      </a:r>
                      <a:endParaRPr lang="fr-FR" sz="1100" u="none" dirty="0"/>
                    </a:p>
                    <a:p>
                      <a:pPr algn="just"/>
                      <a:endParaRPr lang="fr-FR" dirty="0"/>
                    </a:p>
                  </a:txBody>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DEE17F09-E935-4931-8183-F249BBEB61E7}"/>
              </a:ext>
            </a:extLst>
          </p:cNvPr>
          <p:cNvSpPr/>
          <p:nvPr/>
        </p:nvSpPr>
        <p:spPr>
          <a:xfrm>
            <a:off x="251520" y="1234480"/>
            <a:ext cx="8280920" cy="322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Capture d’écran 2019-04-04 à 08.46.11.png">
            <a:extLst>
              <a:ext uri="{FF2B5EF4-FFF2-40B4-BE49-F238E27FC236}">
                <a16:creationId xmlns:a16="http://schemas.microsoft.com/office/drawing/2014/main" id="{A3B6666A-021F-4E2D-AFD7-0A6E8B9F4614}"/>
              </a:ext>
            </a:extLst>
          </p:cNvPr>
          <p:cNvPicPr>
            <a:picLocks noChangeAspect="1"/>
          </p:cNvPicPr>
          <p:nvPr/>
        </p:nvPicPr>
        <p:blipFill>
          <a:blip r:embed="rId2" cstate="print"/>
          <a:stretch>
            <a:fillRect/>
          </a:stretch>
        </p:blipFill>
        <p:spPr>
          <a:xfrm>
            <a:off x="1763688" y="2276872"/>
            <a:ext cx="4993586" cy="4032448"/>
          </a:xfrm>
          <a:prstGeom prst="rect">
            <a:avLst/>
          </a:prstGeom>
        </p:spPr>
      </p:pic>
      <p:sp>
        <p:nvSpPr>
          <p:cNvPr id="9" name="ZoneTexte 8">
            <a:extLst>
              <a:ext uri="{FF2B5EF4-FFF2-40B4-BE49-F238E27FC236}">
                <a16:creationId xmlns:a16="http://schemas.microsoft.com/office/drawing/2014/main" id="{DD1AD2F4-0026-4242-87A0-1CD146287590}"/>
              </a:ext>
            </a:extLst>
          </p:cNvPr>
          <p:cNvSpPr txBox="1"/>
          <p:nvPr/>
        </p:nvSpPr>
        <p:spPr>
          <a:xfrm>
            <a:off x="683568" y="4188024"/>
            <a:ext cx="1800200" cy="923330"/>
          </a:xfrm>
          <a:prstGeom prst="rect">
            <a:avLst/>
          </a:prstGeom>
          <a:noFill/>
        </p:spPr>
        <p:txBody>
          <a:bodyPr wrap="square" rtlCol="0">
            <a:spAutoFit/>
          </a:bodyPr>
          <a:lstStyle/>
          <a:p>
            <a:r>
              <a:rPr lang="fr-FR" dirty="0"/>
              <a:t>Elaboration d’un schéma simplifié par les élèves</a:t>
            </a:r>
          </a:p>
        </p:txBody>
      </p:sp>
      <p:sp>
        <p:nvSpPr>
          <p:cNvPr id="10" name="ZoneTexte 9">
            <a:extLst>
              <a:ext uri="{FF2B5EF4-FFF2-40B4-BE49-F238E27FC236}">
                <a16:creationId xmlns:a16="http://schemas.microsoft.com/office/drawing/2014/main" id="{CFC466CD-B905-4BEB-AE09-CE12BC5418F3}"/>
              </a:ext>
            </a:extLst>
          </p:cNvPr>
          <p:cNvSpPr txBox="1"/>
          <p:nvPr/>
        </p:nvSpPr>
        <p:spPr>
          <a:xfrm>
            <a:off x="6372200" y="4188024"/>
            <a:ext cx="2160240" cy="1200329"/>
          </a:xfrm>
          <a:prstGeom prst="rect">
            <a:avLst/>
          </a:prstGeom>
          <a:noFill/>
        </p:spPr>
        <p:txBody>
          <a:bodyPr wrap="square" rtlCol="0">
            <a:spAutoFit/>
          </a:bodyPr>
          <a:lstStyle/>
          <a:p>
            <a:r>
              <a:rPr lang="fr-FR" dirty="0"/>
              <a:t>A partir du schéma, rédaction d’un paragraphe par les élèves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017324076"/>
              </p:ext>
            </p:extLst>
          </p:nvPr>
        </p:nvGraphicFramePr>
        <p:xfrm>
          <a:off x="251520" y="277383"/>
          <a:ext cx="8280920" cy="1947664"/>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576064">
                <a:tc>
                  <a:txBody>
                    <a:bodyPr/>
                    <a:lstStyle/>
                    <a:p>
                      <a:pPr algn="ctr"/>
                      <a:r>
                        <a:rPr lang="fr-FR" sz="1200" dirty="0"/>
                        <a:t>Voie générale</a:t>
                      </a:r>
                    </a:p>
                  </a:txBody>
                  <a:tcPr/>
                </a:tc>
                <a:tc>
                  <a:txBody>
                    <a:bodyPr/>
                    <a:lstStyle/>
                    <a:p>
                      <a:pPr algn="ctr"/>
                      <a:r>
                        <a:rPr lang="fr-FR" sz="1200" dirty="0"/>
                        <a:t>Série technologique</a:t>
                      </a:r>
                    </a:p>
                  </a:txBody>
                  <a:tcPr/>
                </a:tc>
                <a:extLst>
                  <a:ext uri="{0D108BD9-81ED-4DB2-BD59-A6C34878D82A}">
                    <a16:rowId xmlns:a16="http://schemas.microsoft.com/office/drawing/2014/main" val="10000"/>
                  </a:ext>
                </a:extLst>
              </a:tr>
              <a:tr h="802375">
                <a:tc>
                  <a:txBody>
                    <a:bodyPr/>
                    <a:lstStyle/>
                    <a:p>
                      <a:pPr algn="just"/>
                      <a:r>
                        <a:rPr lang="fr-FR" sz="1100" u="sng" dirty="0"/>
                        <a:t>II. Des espaces ruraux fragmentés : le rôle déterminant de la ville. </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Une dépendance qui conduit à une fragmentation forte des espaces ruraux.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Notions </a:t>
                      </a:r>
                      <a:r>
                        <a:rPr lang="fr-FR" sz="1100" dirty="0"/>
                        <a:t>: </a:t>
                      </a:r>
                      <a:r>
                        <a:rPr lang="fr-FR" sz="1100" dirty="0">
                          <a:highlight>
                            <a:srgbClr val="FFFF00"/>
                          </a:highlight>
                        </a:rPr>
                        <a:t>fragmentation, ruralité</a:t>
                      </a:r>
                      <a:endParaRPr lang="fr-FR" sz="1100" u="none" dirty="0"/>
                    </a:p>
                  </a:txBody>
                  <a:tcPr/>
                </a:tc>
                <a:tc>
                  <a:txBody>
                    <a:bodyPr/>
                    <a:lstStyle/>
                    <a:p>
                      <a:pPr algn="just"/>
                      <a:r>
                        <a:rPr lang="fr-FR" sz="1100" u="sng" dirty="0"/>
                        <a:t>II. Des espaces ruraux davantage liés aux espaces urbains</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Ces liens conduisent à des espaces ruraux contrastés.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fragmentation</a:t>
                      </a:r>
                      <a:endParaRPr lang="fr-FR" sz="1100" u="none" dirty="0"/>
                    </a:p>
                    <a:p>
                      <a:pPr algn="just"/>
                      <a:endParaRPr lang="fr-FR" dirty="0"/>
                    </a:p>
                  </a:txBody>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64C53743-BC59-4C50-A823-3F9053603764}"/>
              </a:ext>
            </a:extLst>
          </p:cNvPr>
          <p:cNvSpPr/>
          <p:nvPr/>
        </p:nvSpPr>
        <p:spPr>
          <a:xfrm>
            <a:off x="4391733" y="260648"/>
            <a:ext cx="4284723" cy="1947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306856F-9B5C-4CA4-B937-5C046EFB0DC4}"/>
              </a:ext>
            </a:extLst>
          </p:cNvPr>
          <p:cNvSpPr/>
          <p:nvPr/>
        </p:nvSpPr>
        <p:spPr>
          <a:xfrm>
            <a:off x="251520" y="1495069"/>
            <a:ext cx="4140213" cy="754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8DAB910F-EE0F-4A21-B71E-86663FD184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34005" y="260648"/>
            <a:ext cx="4284723" cy="6303234"/>
          </a:xfrm>
          <a:prstGeom prst="rect">
            <a:avLst/>
          </a:prstGeom>
        </p:spPr>
      </p:pic>
      <p:pic>
        <p:nvPicPr>
          <p:cNvPr id="8" name="Image 7">
            <a:extLst>
              <a:ext uri="{FF2B5EF4-FFF2-40B4-BE49-F238E27FC236}">
                <a16:creationId xmlns:a16="http://schemas.microsoft.com/office/drawing/2014/main" id="{B95AAC05-D718-40A3-A03A-AF186F23C20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504" y="2414244"/>
            <a:ext cx="4680520" cy="3960440"/>
          </a:xfrm>
          <a:prstGeom prst="rect">
            <a:avLst/>
          </a:prstGeom>
        </p:spPr>
      </p:pic>
      <p:sp>
        <p:nvSpPr>
          <p:cNvPr id="9" name="Rectangle 8">
            <a:extLst>
              <a:ext uri="{FF2B5EF4-FFF2-40B4-BE49-F238E27FC236}">
                <a16:creationId xmlns:a16="http://schemas.microsoft.com/office/drawing/2014/main" id="{5B85321D-5C57-42B0-BA05-575287077C36}"/>
              </a:ext>
            </a:extLst>
          </p:cNvPr>
          <p:cNvSpPr/>
          <p:nvPr/>
        </p:nvSpPr>
        <p:spPr>
          <a:xfrm>
            <a:off x="296292" y="6374684"/>
            <a:ext cx="8334026" cy="369332"/>
          </a:xfrm>
          <a:prstGeom prst="rect">
            <a:avLst/>
          </a:prstGeom>
        </p:spPr>
        <p:txBody>
          <a:bodyPr wrap="square">
            <a:spAutoFit/>
          </a:bodyPr>
          <a:lstStyle/>
          <a:p>
            <a:r>
              <a:rPr lang="fr-FR" b="1" dirty="0"/>
              <a:t>Consigne. </a:t>
            </a:r>
            <a:r>
              <a:rPr lang="fr-FR" b="1" i="1" dirty="0"/>
              <a:t>Montrez l’influence de Shanghai sur la diversification des espaces ruraux.</a:t>
            </a:r>
            <a:r>
              <a:rPr lang="fr-FR" b="1" dirty="0"/>
              <a:t> </a:t>
            </a:r>
            <a:endParaRPr lang="fr-FR" dirty="0"/>
          </a:p>
        </p:txBody>
      </p:sp>
      <p:sp>
        <p:nvSpPr>
          <p:cNvPr id="11" name="Rectangle 10">
            <a:extLst>
              <a:ext uri="{FF2B5EF4-FFF2-40B4-BE49-F238E27FC236}">
                <a16:creationId xmlns:a16="http://schemas.microsoft.com/office/drawing/2014/main" id="{01F0B93C-682C-4ADB-96FA-CFEFD51CDD48}"/>
              </a:ext>
            </a:extLst>
          </p:cNvPr>
          <p:cNvSpPr/>
          <p:nvPr/>
        </p:nvSpPr>
        <p:spPr>
          <a:xfrm>
            <a:off x="225271" y="2414244"/>
            <a:ext cx="566439" cy="366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C6B74B3-A599-4F47-A90C-AAD7D8531AFE}"/>
              </a:ext>
            </a:extLst>
          </p:cNvPr>
          <p:cNvSpPr/>
          <p:nvPr/>
        </p:nvSpPr>
        <p:spPr>
          <a:xfrm>
            <a:off x="4833015" y="300442"/>
            <a:ext cx="531074" cy="46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B2A1F076-0DB9-404A-AEEC-01F2903E1019}"/>
              </a:ext>
            </a:extLst>
          </p:cNvPr>
          <p:cNvSpPr/>
          <p:nvPr/>
        </p:nvSpPr>
        <p:spPr>
          <a:xfrm>
            <a:off x="4800959" y="260648"/>
            <a:ext cx="4238585" cy="611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722F354B-D104-48C2-AB85-CC01041AADF4}"/>
              </a:ext>
            </a:extLst>
          </p:cNvPr>
          <p:cNvSpPr/>
          <p:nvPr/>
        </p:nvSpPr>
        <p:spPr>
          <a:xfrm>
            <a:off x="104456" y="2438626"/>
            <a:ext cx="4647179" cy="3961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6A70FA9-B9B5-46FD-9842-7B1F470E0E6F}"/>
              </a:ext>
            </a:extLst>
          </p:cNvPr>
          <p:cNvSpPr/>
          <p:nvPr/>
        </p:nvSpPr>
        <p:spPr>
          <a:xfrm>
            <a:off x="264630" y="6458387"/>
            <a:ext cx="8020124" cy="29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201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404664"/>
            <a:ext cx="7056784" cy="369332"/>
          </a:xfrm>
          <a:prstGeom prst="rect">
            <a:avLst/>
          </a:prstGeom>
          <a:noFill/>
        </p:spPr>
        <p:txBody>
          <a:bodyPr wrap="square" rtlCol="0">
            <a:spAutoFit/>
          </a:bodyPr>
          <a:lstStyle/>
          <a:p>
            <a:pPr algn="ctr"/>
            <a:r>
              <a:rPr lang="fr-FR" u="sng" dirty="0"/>
              <a:t>Plan de la présentation</a:t>
            </a:r>
          </a:p>
        </p:txBody>
      </p:sp>
      <p:sp>
        <p:nvSpPr>
          <p:cNvPr id="3" name="ZoneTexte 2"/>
          <p:cNvSpPr txBox="1"/>
          <p:nvPr/>
        </p:nvSpPr>
        <p:spPr>
          <a:xfrm>
            <a:off x="323528" y="1484784"/>
            <a:ext cx="7848872" cy="646331"/>
          </a:xfrm>
          <a:prstGeom prst="rect">
            <a:avLst/>
          </a:prstGeom>
          <a:noFill/>
        </p:spPr>
        <p:txBody>
          <a:bodyPr wrap="square" rtlCol="0">
            <a:spAutoFit/>
          </a:bodyPr>
          <a:lstStyle/>
          <a:p>
            <a:r>
              <a:rPr lang="fr-FR" dirty="0"/>
              <a:t>I. Une comparaison des deux programmes.</a:t>
            </a:r>
          </a:p>
          <a:p>
            <a:r>
              <a:rPr lang="fr-FR" dirty="0"/>
              <a:t>→ Points communs/différences</a:t>
            </a:r>
          </a:p>
        </p:txBody>
      </p:sp>
      <p:sp>
        <p:nvSpPr>
          <p:cNvPr id="4" name="ZoneTexte 3"/>
          <p:cNvSpPr txBox="1"/>
          <p:nvPr/>
        </p:nvSpPr>
        <p:spPr>
          <a:xfrm>
            <a:off x="467544" y="4365104"/>
            <a:ext cx="7704856" cy="646331"/>
          </a:xfrm>
          <a:prstGeom prst="rect">
            <a:avLst/>
          </a:prstGeom>
          <a:noFill/>
        </p:spPr>
        <p:txBody>
          <a:bodyPr wrap="square" rtlCol="0">
            <a:spAutoFit/>
          </a:bodyPr>
          <a:lstStyle/>
          <a:p>
            <a:r>
              <a:rPr lang="fr-FR" dirty="0"/>
              <a:t>III. Comment aborder ce thème  en classe ?</a:t>
            </a:r>
          </a:p>
          <a:p>
            <a:r>
              <a:rPr lang="fr-FR" dirty="0"/>
              <a:t>→ Objectifs disciplinaires et quelques pistes de mise en œuvre pédagogique.</a:t>
            </a:r>
          </a:p>
        </p:txBody>
      </p:sp>
      <p:sp>
        <p:nvSpPr>
          <p:cNvPr id="6" name="ZoneTexte 5"/>
          <p:cNvSpPr txBox="1"/>
          <p:nvPr/>
        </p:nvSpPr>
        <p:spPr>
          <a:xfrm>
            <a:off x="395536" y="2924944"/>
            <a:ext cx="7848872" cy="646331"/>
          </a:xfrm>
          <a:prstGeom prst="rect">
            <a:avLst/>
          </a:prstGeom>
          <a:noFill/>
        </p:spPr>
        <p:txBody>
          <a:bodyPr wrap="square" rtlCol="0">
            <a:spAutoFit/>
          </a:bodyPr>
          <a:lstStyle/>
          <a:p>
            <a:r>
              <a:rPr lang="fr-FR" dirty="0"/>
              <a:t>II. Une mise au point « scientifique » sur ce thème du programme.</a:t>
            </a:r>
          </a:p>
          <a:p>
            <a:r>
              <a:rPr lang="fr-FR" dirty="0"/>
              <a:t>→ Termes du sujet et ressources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77A3FD-5C74-8F4C-BFFA-9BF7473FD747}"/>
              </a:ext>
            </a:extLst>
          </p:cNvPr>
          <p:cNvSpPr txBox="1"/>
          <p:nvPr/>
        </p:nvSpPr>
        <p:spPr>
          <a:xfrm>
            <a:off x="971600" y="764704"/>
            <a:ext cx="5688632" cy="646331"/>
          </a:xfrm>
          <a:prstGeom prst="rect">
            <a:avLst/>
          </a:prstGeom>
          <a:noFill/>
        </p:spPr>
        <p:txBody>
          <a:bodyPr wrap="square" rtlCol="0">
            <a:spAutoFit/>
          </a:bodyPr>
          <a:lstStyle/>
          <a:p>
            <a:r>
              <a:rPr lang="fr-FR" dirty="0"/>
              <a:t>Un exemple d’hyper-ruralité :</a:t>
            </a:r>
          </a:p>
          <a:p>
            <a:r>
              <a:rPr lang="fr-FR" dirty="0"/>
              <a:t>le village de l’Isle-aux-Grues, Mauricie, Québec (Canada)</a:t>
            </a:r>
          </a:p>
        </p:txBody>
      </p:sp>
      <p:pic>
        <p:nvPicPr>
          <p:cNvPr id="4" name="Image 3">
            <a:hlinkClick r:id="rId2" action="ppaction://hlinkfile"/>
            <a:extLst>
              <a:ext uri="{FF2B5EF4-FFF2-40B4-BE49-F238E27FC236}">
                <a16:creationId xmlns:a16="http://schemas.microsoft.com/office/drawing/2014/main" id="{F7B717C4-A563-7D47-8F0E-C956159F1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6428" y="1559629"/>
            <a:ext cx="5796136" cy="3138662"/>
          </a:xfrm>
          <a:prstGeom prst="rect">
            <a:avLst/>
          </a:prstGeom>
        </p:spPr>
      </p:pic>
    </p:spTree>
    <p:extLst>
      <p:ext uri="{BB962C8B-B14F-4D97-AF65-F5344CB8AC3E}">
        <p14:creationId xmlns:p14="http://schemas.microsoft.com/office/powerpoint/2010/main" val="21598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écran 2019-04-04 à 08.44.59.png">
            <a:extLst>
              <a:ext uri="{FF2B5EF4-FFF2-40B4-BE49-F238E27FC236}">
                <a16:creationId xmlns:a16="http://schemas.microsoft.com/office/drawing/2014/main" id="{7AEFAF01-F80B-4C4B-9FFB-115A49000C57}"/>
              </a:ext>
            </a:extLst>
          </p:cNvPr>
          <p:cNvPicPr>
            <a:picLocks noChangeAspect="1"/>
          </p:cNvPicPr>
          <p:nvPr/>
        </p:nvPicPr>
        <p:blipFill>
          <a:blip r:embed="rId2" cstate="print"/>
          <a:stretch>
            <a:fillRect/>
          </a:stretch>
        </p:blipFill>
        <p:spPr>
          <a:xfrm>
            <a:off x="683568" y="116632"/>
            <a:ext cx="7706848" cy="6435436"/>
          </a:xfrm>
          <a:prstGeom prst="rect">
            <a:avLst/>
          </a:prstGeom>
        </p:spPr>
      </p:pic>
    </p:spTree>
    <p:extLst>
      <p:ext uri="{BB962C8B-B14F-4D97-AF65-F5344CB8AC3E}">
        <p14:creationId xmlns:p14="http://schemas.microsoft.com/office/powerpoint/2010/main" val="281993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251520" y="277383"/>
          <a:ext cx="8280920" cy="1947664"/>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576064">
                <a:tc>
                  <a:txBody>
                    <a:bodyPr/>
                    <a:lstStyle/>
                    <a:p>
                      <a:pPr algn="ctr"/>
                      <a:r>
                        <a:rPr lang="fr-FR" sz="1200" dirty="0"/>
                        <a:t>Voie générale</a:t>
                      </a:r>
                    </a:p>
                  </a:txBody>
                  <a:tcPr/>
                </a:tc>
                <a:tc>
                  <a:txBody>
                    <a:bodyPr/>
                    <a:lstStyle/>
                    <a:p>
                      <a:pPr algn="ctr"/>
                      <a:r>
                        <a:rPr lang="fr-FR" sz="1200" dirty="0"/>
                        <a:t>Série technologique</a:t>
                      </a:r>
                    </a:p>
                  </a:txBody>
                  <a:tcPr/>
                </a:tc>
                <a:extLst>
                  <a:ext uri="{0D108BD9-81ED-4DB2-BD59-A6C34878D82A}">
                    <a16:rowId xmlns:a16="http://schemas.microsoft.com/office/drawing/2014/main" val="10000"/>
                  </a:ext>
                </a:extLst>
              </a:tr>
              <a:tr h="802375">
                <a:tc>
                  <a:txBody>
                    <a:bodyPr/>
                    <a:lstStyle/>
                    <a:p>
                      <a:pPr algn="just"/>
                      <a:r>
                        <a:rPr lang="fr-FR" sz="1100" u="sng" dirty="0"/>
                        <a:t>II. Des espaces ruraux fragmentés : le rôle déterminant de la ville. </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Une dépendance qui conduit à une fragmentation forte des espaces ruraux.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Notions </a:t>
                      </a:r>
                      <a:r>
                        <a:rPr lang="fr-FR" sz="1100" dirty="0"/>
                        <a:t>: </a:t>
                      </a:r>
                      <a:r>
                        <a:rPr lang="fr-FR" sz="1100" dirty="0">
                          <a:highlight>
                            <a:srgbClr val="FFFF00"/>
                          </a:highlight>
                        </a:rPr>
                        <a:t>fragmentation, ruralité</a:t>
                      </a:r>
                      <a:endParaRPr lang="fr-FR" sz="1100" u="none" dirty="0"/>
                    </a:p>
                  </a:txBody>
                  <a:tcPr/>
                </a:tc>
                <a:tc>
                  <a:txBody>
                    <a:bodyPr/>
                    <a:lstStyle/>
                    <a:p>
                      <a:pPr algn="just"/>
                      <a:r>
                        <a:rPr lang="fr-FR" sz="1100" u="sng" dirty="0"/>
                        <a:t>II. Des espaces ruraux davantage liés aux espaces urbains</a:t>
                      </a:r>
                      <a:endParaRPr lang="fr-FR" sz="1100" u="none" dirty="0"/>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Ces liens conduisent à des espaces ruraux contrastés.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fragmentation</a:t>
                      </a:r>
                      <a:endParaRPr lang="fr-FR" sz="1100" u="none" dirty="0"/>
                    </a:p>
                    <a:p>
                      <a:pPr algn="just"/>
                      <a:endParaRPr lang="fr-FR" dirty="0"/>
                    </a:p>
                  </a:txBody>
                  <a:tcPr/>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64C53743-BC59-4C50-A823-3F9053603764}"/>
              </a:ext>
            </a:extLst>
          </p:cNvPr>
          <p:cNvSpPr/>
          <p:nvPr/>
        </p:nvSpPr>
        <p:spPr>
          <a:xfrm>
            <a:off x="225271" y="277383"/>
            <a:ext cx="4166709" cy="1970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306856F-9B5C-4CA4-B937-5C046EFB0DC4}"/>
              </a:ext>
            </a:extLst>
          </p:cNvPr>
          <p:cNvSpPr/>
          <p:nvPr/>
        </p:nvSpPr>
        <p:spPr>
          <a:xfrm>
            <a:off x="4392227" y="1553756"/>
            <a:ext cx="4140213" cy="754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1F0B93C-682C-4ADB-96FA-CFEFD51CDD48}"/>
              </a:ext>
            </a:extLst>
          </p:cNvPr>
          <p:cNvSpPr/>
          <p:nvPr/>
        </p:nvSpPr>
        <p:spPr>
          <a:xfrm>
            <a:off x="225271" y="2414244"/>
            <a:ext cx="566439" cy="366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6A70FA9-B9B5-46FD-9842-7B1F470E0E6F}"/>
              </a:ext>
            </a:extLst>
          </p:cNvPr>
          <p:cNvSpPr/>
          <p:nvPr/>
        </p:nvSpPr>
        <p:spPr>
          <a:xfrm>
            <a:off x="296292" y="6357949"/>
            <a:ext cx="7876108" cy="38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hlinkClick r:id="rId2" action="ppaction://hlinkfile"/>
            <a:extLst>
              <a:ext uri="{FF2B5EF4-FFF2-40B4-BE49-F238E27FC236}">
                <a16:creationId xmlns:a16="http://schemas.microsoft.com/office/drawing/2014/main" id="{19692FE0-4D17-45C0-9056-6D5AC39204EC}"/>
              </a:ext>
            </a:extLst>
          </p:cNvPr>
          <p:cNvPicPr>
            <a:picLocks noChangeAspect="1"/>
          </p:cNvPicPr>
          <p:nvPr/>
        </p:nvPicPr>
        <p:blipFill>
          <a:blip r:embed="rId3"/>
          <a:stretch>
            <a:fillRect/>
          </a:stretch>
        </p:blipFill>
        <p:spPr>
          <a:xfrm>
            <a:off x="765462" y="292241"/>
            <a:ext cx="2923656" cy="1446758"/>
          </a:xfrm>
          <a:prstGeom prst="rect">
            <a:avLst/>
          </a:prstGeom>
        </p:spPr>
      </p:pic>
      <p:sp>
        <p:nvSpPr>
          <p:cNvPr id="4" name="ZoneTexte 3">
            <a:extLst>
              <a:ext uri="{FF2B5EF4-FFF2-40B4-BE49-F238E27FC236}">
                <a16:creationId xmlns:a16="http://schemas.microsoft.com/office/drawing/2014/main" id="{BAD158F2-5BA6-430E-90BB-F652936A216D}"/>
              </a:ext>
            </a:extLst>
          </p:cNvPr>
          <p:cNvSpPr txBox="1"/>
          <p:nvPr/>
        </p:nvSpPr>
        <p:spPr>
          <a:xfrm>
            <a:off x="640871" y="1773055"/>
            <a:ext cx="3309507" cy="276999"/>
          </a:xfrm>
          <a:prstGeom prst="rect">
            <a:avLst/>
          </a:prstGeom>
          <a:noFill/>
        </p:spPr>
        <p:txBody>
          <a:bodyPr wrap="square" rtlCol="0">
            <a:spAutoFit/>
          </a:bodyPr>
          <a:lstStyle/>
          <a:p>
            <a:r>
              <a:rPr lang="fr-FR" sz="1200" dirty="0"/>
              <a:t>Gauvain SERS, </a:t>
            </a:r>
            <a:r>
              <a:rPr lang="fr-FR" sz="1200" i="1" dirty="0"/>
              <a:t>Les Oubliés </a:t>
            </a:r>
            <a:r>
              <a:rPr lang="fr-FR" sz="1200" dirty="0"/>
              <a:t>(2019)</a:t>
            </a:r>
          </a:p>
        </p:txBody>
      </p:sp>
      <p:sp>
        <p:nvSpPr>
          <p:cNvPr id="16" name="Rectangle 15">
            <a:extLst>
              <a:ext uri="{FF2B5EF4-FFF2-40B4-BE49-F238E27FC236}">
                <a16:creationId xmlns:a16="http://schemas.microsoft.com/office/drawing/2014/main" id="{9E963782-64B4-43A6-B242-148E2CB2F94E}"/>
              </a:ext>
            </a:extLst>
          </p:cNvPr>
          <p:cNvSpPr/>
          <p:nvPr/>
        </p:nvSpPr>
        <p:spPr>
          <a:xfrm>
            <a:off x="190893" y="2305245"/>
            <a:ext cx="3910324" cy="4832092"/>
          </a:xfrm>
          <a:prstGeom prst="rect">
            <a:avLst/>
          </a:prstGeom>
        </p:spPr>
        <p:txBody>
          <a:bodyPr wrap="square">
            <a:spAutoFit/>
          </a:bodyPr>
          <a:lstStyle/>
          <a:p>
            <a:r>
              <a:rPr lang="fr-FR" sz="900" dirty="0"/>
              <a:t>Devant le portail vert de son école primaire</a:t>
            </a:r>
            <a:br>
              <a:rPr lang="fr-FR" sz="900" dirty="0"/>
            </a:br>
            <a:r>
              <a:rPr lang="fr-FR" sz="900" dirty="0"/>
              <a:t>On l'reconnaît tout d'suite</a:t>
            </a:r>
            <a:br>
              <a:rPr lang="fr-FR" sz="900" dirty="0"/>
            </a:br>
            <a:r>
              <a:rPr lang="fr-FR" sz="900" dirty="0"/>
              <a:t>Toujours la même dégaine avec son pull en laine</a:t>
            </a:r>
            <a:br>
              <a:rPr lang="fr-FR" sz="900" dirty="0"/>
            </a:br>
            <a:r>
              <a:rPr lang="fr-FR" sz="900" dirty="0"/>
              <a:t>On sait qu'il est instit</a:t>
            </a:r>
          </a:p>
          <a:p>
            <a:endParaRPr lang="fr-FR" sz="900" dirty="0"/>
          </a:p>
          <a:p>
            <a:r>
              <a:rPr lang="fr-FR" sz="900" dirty="0"/>
              <a:t>Il pleure la fermeture à la rentrée future</a:t>
            </a:r>
            <a:br>
              <a:rPr lang="fr-FR" sz="900" dirty="0"/>
            </a:br>
            <a:r>
              <a:rPr lang="fr-FR" sz="900" dirty="0"/>
              <a:t>De ses deux dernières classes</a:t>
            </a:r>
            <a:br>
              <a:rPr lang="fr-FR" sz="900" dirty="0"/>
            </a:br>
            <a:r>
              <a:rPr lang="fr-FR" sz="900" dirty="0"/>
              <a:t>Il paraît qu'le motif c'est le manque d'effectif</a:t>
            </a:r>
            <a:br>
              <a:rPr lang="fr-FR" sz="900" dirty="0"/>
            </a:br>
            <a:r>
              <a:rPr lang="fr-FR" sz="900" dirty="0"/>
              <a:t>Mais on sait bien c'qui s'passe</a:t>
            </a:r>
          </a:p>
          <a:p>
            <a:endParaRPr lang="fr-FR" sz="900" dirty="0"/>
          </a:p>
          <a:p>
            <a:r>
              <a:rPr lang="fr-FR" sz="900" dirty="0"/>
              <a:t>[refrain] On est les oubliés</a:t>
            </a:r>
            <a:br>
              <a:rPr lang="fr-FR" sz="900" dirty="0"/>
            </a:br>
            <a:r>
              <a:rPr lang="fr-FR" sz="900" dirty="0"/>
              <a:t>La campagne, les paumés</a:t>
            </a:r>
            <a:br>
              <a:rPr lang="fr-FR" sz="900" dirty="0"/>
            </a:br>
            <a:r>
              <a:rPr lang="fr-FR" sz="900" dirty="0"/>
              <a:t>Les trop loin de Paris</a:t>
            </a:r>
            <a:br>
              <a:rPr lang="fr-FR" sz="900" dirty="0"/>
            </a:br>
            <a:r>
              <a:rPr lang="fr-FR" sz="900" dirty="0"/>
              <a:t>Le cadet d'leurs soucis</a:t>
            </a:r>
          </a:p>
          <a:p>
            <a:endParaRPr lang="fr-FR" sz="900" dirty="0"/>
          </a:p>
          <a:p>
            <a:r>
              <a:rPr lang="fr-FR" sz="900" dirty="0"/>
              <a:t>À vouloir regrouper les cantons d'à côté en 30 élèves par salle</a:t>
            </a:r>
            <a:br>
              <a:rPr lang="fr-FR" sz="900" dirty="0"/>
            </a:br>
            <a:r>
              <a:rPr lang="fr-FR" sz="900" dirty="0"/>
              <a:t>Cette même philosophie qui transforme le pays en un centre commercial</a:t>
            </a:r>
            <a:br>
              <a:rPr lang="fr-FR" sz="900" dirty="0"/>
            </a:br>
            <a:r>
              <a:rPr lang="fr-FR" sz="900" dirty="0"/>
              <a:t>Ça leur a pas suffit qu'on ait plus d'épicerie</a:t>
            </a:r>
            <a:br>
              <a:rPr lang="fr-FR" sz="900" dirty="0"/>
            </a:br>
            <a:r>
              <a:rPr lang="fr-FR" sz="900" dirty="0"/>
              <a:t>Que les médecins se fassent la malle</a:t>
            </a:r>
            <a:br>
              <a:rPr lang="fr-FR" sz="900" dirty="0"/>
            </a:br>
            <a:r>
              <a:rPr lang="fr-FR" sz="900" dirty="0"/>
              <a:t>Y'a plus personne en ville,</a:t>
            </a:r>
            <a:br>
              <a:rPr lang="fr-FR" sz="900" dirty="0"/>
            </a:br>
            <a:r>
              <a:rPr lang="fr-FR" sz="900" dirty="0"/>
              <a:t>y'a que les banques qui brillent dans la rue principale</a:t>
            </a:r>
          </a:p>
          <a:p>
            <a:endParaRPr lang="fr-FR" sz="900" dirty="0"/>
          </a:p>
          <a:p>
            <a:r>
              <a:rPr lang="fr-FR" sz="900" dirty="0"/>
              <a:t>[refrain]</a:t>
            </a:r>
          </a:p>
          <a:p>
            <a:endParaRPr lang="fr-FR" sz="900" dirty="0"/>
          </a:p>
          <a:p>
            <a:r>
              <a:rPr lang="fr-FR" sz="900" dirty="0"/>
              <a:t>Qu'il est triste le patelin avec tous ces ronds-points</a:t>
            </a:r>
            <a:br>
              <a:rPr lang="fr-FR" sz="900" dirty="0"/>
            </a:br>
            <a:r>
              <a:rPr lang="fr-FR" sz="900" dirty="0"/>
              <a:t>Qui font tourner les têtes</a:t>
            </a:r>
            <a:br>
              <a:rPr lang="fr-FR" sz="900" dirty="0"/>
            </a:br>
            <a:r>
              <a:rPr lang="fr-FR" sz="900" dirty="0"/>
              <a:t>Qu'il est triste le préau sans les cris des marmots</a:t>
            </a:r>
            <a:br>
              <a:rPr lang="fr-FR" sz="900" dirty="0"/>
            </a:br>
            <a:r>
              <a:rPr lang="fr-FR" sz="900" dirty="0"/>
              <a:t>Les ballons dans les fenêtres</a:t>
            </a:r>
            <a:br>
              <a:rPr lang="fr-FR" sz="900" dirty="0"/>
            </a:br>
            <a:r>
              <a:rPr lang="fr-FR" sz="900" dirty="0"/>
              <a:t>Même la p'tite boulangère se demande c'qu'elle va faire</a:t>
            </a:r>
            <a:br>
              <a:rPr lang="fr-FR" sz="900" dirty="0"/>
            </a:br>
            <a:r>
              <a:rPr lang="fr-FR" sz="900" dirty="0"/>
              <a:t>De ses bon-becs qui collent</a:t>
            </a:r>
            <a:br>
              <a:rPr lang="fr-FR" sz="900" dirty="0"/>
            </a:br>
            <a:r>
              <a:rPr lang="fr-FR" sz="900" dirty="0"/>
              <a:t>Même la voisine d'en face elle a peur, ça l'angoisse</a:t>
            </a:r>
            <a:br>
              <a:rPr lang="fr-FR" sz="900" dirty="0"/>
            </a:br>
            <a:r>
              <a:rPr lang="fr-FR" sz="900" dirty="0"/>
              <a:t>Ce silence dans l'école</a:t>
            </a:r>
          </a:p>
          <a:p>
            <a:endParaRPr lang="fr-FR" sz="1000" dirty="0"/>
          </a:p>
          <a:p>
            <a:endParaRPr lang="fr-FR" sz="1000" dirty="0"/>
          </a:p>
        </p:txBody>
      </p:sp>
      <p:sp>
        <p:nvSpPr>
          <p:cNvPr id="17" name="Rectangle 16">
            <a:extLst>
              <a:ext uri="{FF2B5EF4-FFF2-40B4-BE49-F238E27FC236}">
                <a16:creationId xmlns:a16="http://schemas.microsoft.com/office/drawing/2014/main" id="{8B1221F1-D055-45FD-9490-13282814E87D}"/>
              </a:ext>
            </a:extLst>
          </p:cNvPr>
          <p:cNvSpPr/>
          <p:nvPr/>
        </p:nvSpPr>
        <p:spPr>
          <a:xfrm>
            <a:off x="4185711" y="2534264"/>
            <a:ext cx="4572000" cy="3554819"/>
          </a:xfrm>
          <a:prstGeom prst="rect">
            <a:avLst/>
          </a:prstGeom>
        </p:spPr>
        <p:txBody>
          <a:bodyPr>
            <a:spAutoFit/>
          </a:bodyPr>
          <a:lstStyle/>
          <a:p>
            <a:endParaRPr lang="fr-FR" sz="900" dirty="0"/>
          </a:p>
          <a:p>
            <a:r>
              <a:rPr lang="fr-FR" sz="900" dirty="0"/>
              <a:t>[refrain]</a:t>
            </a:r>
          </a:p>
          <a:p>
            <a:endParaRPr lang="fr-FR" sz="900" dirty="0"/>
          </a:p>
          <a:p>
            <a:r>
              <a:rPr lang="fr-FR" sz="900" dirty="0"/>
              <a:t>Quand dans les plus hautes sphères couloirs du ministère</a:t>
            </a:r>
            <a:br>
              <a:rPr lang="fr-FR" sz="900" dirty="0"/>
            </a:br>
            <a:r>
              <a:rPr lang="fr-FR" sz="900" dirty="0"/>
              <a:t>Les élèves sont des chiffres</a:t>
            </a:r>
            <a:br>
              <a:rPr lang="fr-FR" sz="900" dirty="0"/>
            </a:br>
            <a:r>
              <a:rPr lang="fr-FR" sz="900" dirty="0"/>
              <a:t>Y'a des gens sur l'terrain de la craie plein les mains</a:t>
            </a:r>
            <a:br>
              <a:rPr lang="fr-FR" sz="900" dirty="0"/>
            </a:br>
            <a:r>
              <a:rPr lang="fr-FR" sz="900" dirty="0"/>
              <a:t>Qu'on prend pour des sous-fifres</a:t>
            </a:r>
            <a:br>
              <a:rPr lang="fr-FR" sz="900" dirty="0"/>
            </a:br>
            <a:r>
              <a:rPr lang="fr-FR" sz="900" dirty="0"/>
              <a:t>Ceux qui ferment les écoles les cravatés du col</a:t>
            </a:r>
            <a:br>
              <a:rPr lang="fr-FR" sz="900" dirty="0"/>
            </a:br>
            <a:r>
              <a:rPr lang="fr-FR" sz="900" dirty="0"/>
              <a:t>Sont bien souvent de ceux</a:t>
            </a:r>
            <a:br>
              <a:rPr lang="fr-FR" sz="900" dirty="0"/>
            </a:br>
            <a:r>
              <a:rPr lang="fr-FR" sz="900" dirty="0" err="1"/>
              <a:t>Ceux</a:t>
            </a:r>
            <a:r>
              <a:rPr lang="fr-FR" sz="900" dirty="0"/>
              <a:t> qui n'verront jamais ni de loin ni de près</a:t>
            </a:r>
            <a:br>
              <a:rPr lang="fr-FR" sz="900" dirty="0"/>
            </a:br>
            <a:r>
              <a:rPr lang="fr-FR" sz="900" dirty="0"/>
              <a:t>Un enfant dans les yeux</a:t>
            </a:r>
          </a:p>
          <a:p>
            <a:endParaRPr lang="fr-FR" sz="900" dirty="0"/>
          </a:p>
          <a:p>
            <a:r>
              <a:rPr lang="fr-FR" sz="900" dirty="0"/>
              <a:t>[refrain]</a:t>
            </a:r>
          </a:p>
          <a:p>
            <a:endParaRPr lang="fr-FR" sz="900" dirty="0"/>
          </a:p>
          <a:p>
            <a:r>
              <a:rPr lang="fr-FR" sz="900" dirty="0"/>
              <a:t>On est troisième couteau</a:t>
            </a:r>
            <a:br>
              <a:rPr lang="fr-FR" sz="900" dirty="0"/>
            </a:br>
            <a:r>
              <a:rPr lang="fr-FR" sz="900" dirty="0"/>
              <a:t>Dernière part du gâteau</a:t>
            </a:r>
            <a:br>
              <a:rPr lang="fr-FR" sz="900" dirty="0"/>
            </a:br>
            <a:r>
              <a:rPr lang="fr-FR" sz="900" dirty="0"/>
              <a:t>La campagne, les paumés</a:t>
            </a:r>
            <a:br>
              <a:rPr lang="fr-FR" sz="900" dirty="0"/>
            </a:br>
            <a:r>
              <a:rPr lang="fr-FR" sz="900" dirty="0"/>
              <a:t>On est les oubliés</a:t>
            </a:r>
          </a:p>
          <a:p>
            <a:endParaRPr lang="fr-FR" sz="900" dirty="0"/>
          </a:p>
          <a:p>
            <a:r>
              <a:rPr lang="fr-FR" sz="900" dirty="0"/>
              <a:t>Devant le portail vert de son école primaire</a:t>
            </a:r>
            <a:br>
              <a:rPr lang="fr-FR" sz="900" dirty="0"/>
            </a:br>
            <a:r>
              <a:rPr lang="fr-FR" sz="900" dirty="0"/>
              <a:t>Y'a l'instit du village</a:t>
            </a:r>
            <a:br>
              <a:rPr lang="fr-FR" sz="900" dirty="0"/>
            </a:br>
            <a:r>
              <a:rPr lang="fr-FR" sz="900" dirty="0"/>
              <a:t>Toute sa vie, des gamins</a:t>
            </a:r>
            <a:br>
              <a:rPr lang="fr-FR" sz="900" dirty="0"/>
            </a:br>
            <a:r>
              <a:rPr lang="fr-FR" sz="900" dirty="0"/>
              <a:t>Leur construire un lendemain</a:t>
            </a:r>
            <a:br>
              <a:rPr lang="fr-FR" sz="900" dirty="0"/>
            </a:br>
            <a:r>
              <a:rPr lang="fr-FR" sz="900" dirty="0"/>
              <a:t>Il doit tourner la page</a:t>
            </a:r>
          </a:p>
          <a:p>
            <a:r>
              <a:rPr lang="fr-FR" sz="900" dirty="0"/>
              <a:t>On est les oubliés</a:t>
            </a:r>
          </a:p>
        </p:txBody>
      </p:sp>
      <p:sp>
        <p:nvSpPr>
          <p:cNvPr id="19" name="Rectangle 18">
            <a:extLst>
              <a:ext uri="{FF2B5EF4-FFF2-40B4-BE49-F238E27FC236}">
                <a16:creationId xmlns:a16="http://schemas.microsoft.com/office/drawing/2014/main" id="{BB014DFC-6DA6-4854-BF20-854BEEB3CE74}"/>
              </a:ext>
            </a:extLst>
          </p:cNvPr>
          <p:cNvSpPr/>
          <p:nvPr/>
        </p:nvSpPr>
        <p:spPr>
          <a:xfrm>
            <a:off x="447131" y="227422"/>
            <a:ext cx="3654086" cy="1933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68F44BA6-3EEB-4048-ABCF-909D8987996B}"/>
              </a:ext>
            </a:extLst>
          </p:cNvPr>
          <p:cNvSpPr/>
          <p:nvPr/>
        </p:nvSpPr>
        <p:spPr>
          <a:xfrm>
            <a:off x="0" y="2362638"/>
            <a:ext cx="7236296" cy="4378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22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7BA8F754-7035-4ECD-AA29-D4CB373EE216}"/>
              </a:ext>
            </a:extLst>
          </p:cNvPr>
          <p:cNvGraphicFramePr>
            <a:graphicFrameLocks noGrp="1"/>
          </p:cNvGraphicFramePr>
          <p:nvPr>
            <p:extLst>
              <p:ext uri="{D42A27DB-BD31-4B8C-83A1-F6EECF244321}">
                <p14:modId xmlns:p14="http://schemas.microsoft.com/office/powerpoint/2010/main" val="958092165"/>
              </p:ext>
            </p:extLst>
          </p:nvPr>
        </p:nvGraphicFramePr>
        <p:xfrm>
          <a:off x="467544" y="404664"/>
          <a:ext cx="8280920" cy="1361688"/>
        </p:xfrm>
        <a:graphic>
          <a:graphicData uri="http://schemas.openxmlformats.org/drawingml/2006/table">
            <a:tbl>
              <a:tblPr firstRow="1" bandRow="1">
                <a:tableStyleId>{5C22544A-7EE6-4342-B048-85BDC9FD1C3A}</a:tableStyleId>
              </a:tblPr>
              <a:tblGrid>
                <a:gridCol w="4140460">
                  <a:extLst>
                    <a:ext uri="{9D8B030D-6E8A-4147-A177-3AD203B41FA5}">
                      <a16:colId xmlns:a16="http://schemas.microsoft.com/office/drawing/2014/main" val="499246609"/>
                    </a:ext>
                  </a:extLst>
                </a:gridCol>
                <a:gridCol w="4140460">
                  <a:extLst>
                    <a:ext uri="{9D8B030D-6E8A-4147-A177-3AD203B41FA5}">
                      <a16:colId xmlns:a16="http://schemas.microsoft.com/office/drawing/2014/main" val="2343383607"/>
                    </a:ext>
                  </a:extLst>
                </a:gridCol>
              </a:tblGrid>
              <a:tr h="432048">
                <a:tc>
                  <a:txBody>
                    <a:bodyPr/>
                    <a:lstStyle/>
                    <a:p>
                      <a:pPr algn="ctr"/>
                      <a:r>
                        <a:rPr lang="fr-FR" sz="1200" dirty="0"/>
                        <a:t>Voie générale</a:t>
                      </a:r>
                    </a:p>
                  </a:txBody>
                  <a:tcPr/>
                </a:tc>
                <a:tc>
                  <a:txBody>
                    <a:bodyPr/>
                    <a:lstStyle/>
                    <a:p>
                      <a:pPr algn="ctr"/>
                      <a:r>
                        <a:rPr lang="fr-FR" sz="1200" dirty="0"/>
                        <a:t>Série technologique</a:t>
                      </a:r>
                    </a:p>
                  </a:txBody>
                  <a:tcPr/>
                </a:tc>
                <a:extLst>
                  <a:ext uri="{0D108BD9-81ED-4DB2-BD59-A6C34878D82A}">
                    <a16:rowId xmlns:a16="http://schemas.microsoft.com/office/drawing/2014/main" val="3120172354"/>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sng" dirty="0"/>
                        <a:t>Conclusion.</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none" dirty="0"/>
                        <a:t>On s’interroge sur l’intitulé du thème et sur le « ou » séparant « multifonctionnalité » et « fragmentation » : ce « ou » est-il pertinent ? On aboutit à la conclusion que les deux notions sont indissociables.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sng" dirty="0"/>
                        <a:t>Conclusion.</a:t>
                      </a:r>
                    </a:p>
                    <a:p>
                      <a:pPr algn="just"/>
                      <a:r>
                        <a:rPr lang="fr-FR" sz="1100" dirty="0"/>
                        <a:t>Plus simplement, on insiste sur le fait que les espaces ruraux mutent vite depuis quelques décennies et qu’ils sont diversifiés. Ils sont de moins en moins agricoles pour être de plus en plus dépendants des espaces urbains d’où une quête identitaire (la ruralité).</a:t>
                      </a:r>
                    </a:p>
                  </a:txBody>
                  <a:tcPr/>
                </a:tc>
                <a:extLst>
                  <a:ext uri="{0D108BD9-81ED-4DB2-BD59-A6C34878D82A}">
                    <a16:rowId xmlns:a16="http://schemas.microsoft.com/office/drawing/2014/main" val="846683643"/>
                  </a:ext>
                </a:extLst>
              </a:tr>
            </a:tbl>
          </a:graphicData>
        </a:graphic>
      </p:graphicFrame>
      <p:sp>
        <p:nvSpPr>
          <p:cNvPr id="3" name="ZoneTexte 2">
            <a:extLst>
              <a:ext uri="{FF2B5EF4-FFF2-40B4-BE49-F238E27FC236}">
                <a16:creationId xmlns:a16="http://schemas.microsoft.com/office/drawing/2014/main" id="{3E4CBD05-9D48-4BBA-992F-F095A5C6753C}"/>
              </a:ext>
            </a:extLst>
          </p:cNvPr>
          <p:cNvSpPr txBox="1"/>
          <p:nvPr/>
        </p:nvSpPr>
        <p:spPr>
          <a:xfrm>
            <a:off x="3596647" y="1928689"/>
            <a:ext cx="2160240" cy="369332"/>
          </a:xfrm>
          <a:prstGeom prst="rect">
            <a:avLst/>
          </a:prstGeom>
          <a:noFill/>
        </p:spPr>
        <p:txBody>
          <a:bodyPr wrap="square" rtlCol="0">
            <a:spAutoFit/>
          </a:bodyPr>
          <a:lstStyle/>
          <a:p>
            <a:r>
              <a:rPr lang="fr-FR" dirty="0"/>
              <a:t>Schéma synthétique </a:t>
            </a:r>
          </a:p>
        </p:txBody>
      </p:sp>
      <p:pic>
        <p:nvPicPr>
          <p:cNvPr id="7" name="Image 6">
            <a:extLst>
              <a:ext uri="{FF2B5EF4-FFF2-40B4-BE49-F238E27FC236}">
                <a16:creationId xmlns:a16="http://schemas.microsoft.com/office/drawing/2014/main" id="{1920C9CF-2700-49B4-979C-872CC162640F}"/>
              </a:ext>
            </a:extLst>
          </p:cNvPr>
          <p:cNvPicPr>
            <a:picLocks noChangeAspect="1"/>
          </p:cNvPicPr>
          <p:nvPr/>
        </p:nvPicPr>
        <p:blipFill>
          <a:blip r:embed="rId2" cstate="print"/>
          <a:stretch>
            <a:fillRect/>
          </a:stretch>
        </p:blipFill>
        <p:spPr>
          <a:xfrm>
            <a:off x="289120" y="2276872"/>
            <a:ext cx="4285261" cy="3809960"/>
          </a:xfrm>
          <a:prstGeom prst="rect">
            <a:avLst/>
          </a:prstGeom>
        </p:spPr>
      </p:pic>
      <p:pic>
        <p:nvPicPr>
          <p:cNvPr id="5" name="Image 4">
            <a:extLst>
              <a:ext uri="{FF2B5EF4-FFF2-40B4-BE49-F238E27FC236}">
                <a16:creationId xmlns:a16="http://schemas.microsoft.com/office/drawing/2014/main" id="{36645541-CF6E-4A3C-8C30-E193CE56AD4F}"/>
              </a:ext>
            </a:extLst>
          </p:cNvPr>
          <p:cNvPicPr>
            <a:picLocks noChangeAspect="1"/>
          </p:cNvPicPr>
          <p:nvPr/>
        </p:nvPicPr>
        <p:blipFill>
          <a:blip r:embed="rId3"/>
          <a:stretch>
            <a:fillRect/>
          </a:stretch>
        </p:blipFill>
        <p:spPr>
          <a:xfrm>
            <a:off x="4564720" y="2364493"/>
            <a:ext cx="4183744" cy="3809961"/>
          </a:xfrm>
          <a:prstGeom prst="rect">
            <a:avLst/>
          </a:prstGeom>
        </p:spPr>
      </p:pic>
      <p:sp>
        <p:nvSpPr>
          <p:cNvPr id="9" name="Rectangle 8">
            <a:extLst>
              <a:ext uri="{FF2B5EF4-FFF2-40B4-BE49-F238E27FC236}">
                <a16:creationId xmlns:a16="http://schemas.microsoft.com/office/drawing/2014/main" id="{5BC40E11-F759-4C18-BA1A-635D7065CCB9}"/>
              </a:ext>
            </a:extLst>
          </p:cNvPr>
          <p:cNvSpPr/>
          <p:nvPr/>
        </p:nvSpPr>
        <p:spPr>
          <a:xfrm>
            <a:off x="326810" y="1960179"/>
            <a:ext cx="8568952" cy="446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6F3C4B-5B68-456F-82D3-DE1645CBC84F}"/>
              </a:ext>
            </a:extLst>
          </p:cNvPr>
          <p:cNvSpPr txBox="1"/>
          <p:nvPr/>
        </p:nvSpPr>
        <p:spPr>
          <a:xfrm>
            <a:off x="323528" y="332656"/>
            <a:ext cx="7560840" cy="646331"/>
          </a:xfrm>
          <a:prstGeom prst="rect">
            <a:avLst/>
          </a:prstGeom>
          <a:noFill/>
        </p:spPr>
        <p:txBody>
          <a:bodyPr wrap="square" rtlCol="0">
            <a:spAutoFit/>
          </a:bodyPr>
          <a:lstStyle/>
          <a:p>
            <a:r>
              <a:rPr lang="fr-FR" b="1" dirty="0"/>
              <a:t>Un exemple d’évaluation finale en voie générale</a:t>
            </a:r>
          </a:p>
          <a:p>
            <a:r>
              <a:rPr lang="fr-FR" dirty="0"/>
              <a:t>→ Réaliser une production graphique : passage du texte au schéma</a:t>
            </a:r>
            <a:endParaRPr lang="fr-FR" b="1" dirty="0"/>
          </a:p>
        </p:txBody>
      </p:sp>
      <p:sp>
        <p:nvSpPr>
          <p:cNvPr id="3" name="Rectangle 2">
            <a:extLst>
              <a:ext uri="{FF2B5EF4-FFF2-40B4-BE49-F238E27FC236}">
                <a16:creationId xmlns:a16="http://schemas.microsoft.com/office/drawing/2014/main" id="{EF369EC5-D2AB-4A95-B32D-E67BCC31B45B}"/>
              </a:ext>
            </a:extLst>
          </p:cNvPr>
          <p:cNvSpPr/>
          <p:nvPr/>
        </p:nvSpPr>
        <p:spPr>
          <a:xfrm>
            <a:off x="297774" y="1124744"/>
            <a:ext cx="8292825" cy="1938992"/>
          </a:xfrm>
          <a:prstGeom prst="rect">
            <a:avLst/>
          </a:prstGeom>
        </p:spPr>
        <p:txBody>
          <a:bodyPr wrap="square">
            <a:spAutoFit/>
          </a:bodyPr>
          <a:lstStyle/>
          <a:p>
            <a:pPr>
              <a:spcAft>
                <a:spcPts val="0"/>
              </a:spcAft>
            </a:pPr>
            <a:r>
              <a:rPr lang="fr-FR" sz="1200" u="sng" dirty="0">
                <a:latin typeface="Calibri" panose="020F0502020204030204" pitchFamily="34" charset="0"/>
                <a:ea typeface="Yu Mincho" panose="02020400000000000000" pitchFamily="18" charset="-128"/>
                <a:cs typeface="Times New Roman" panose="02020603050405020304" pitchFamily="18" charset="0"/>
              </a:rPr>
              <a:t>Texte proposé (version 1 – moins guidée)</a:t>
            </a:r>
            <a:endParaRPr lang="fr-FR" sz="1200" dirty="0">
              <a:latin typeface="Calibri" panose="020F0502020204030204" pitchFamily="34" charset="0"/>
              <a:ea typeface="Yu Mincho" panose="02020400000000000000" pitchFamily="18" charset="-128"/>
              <a:cs typeface="Times New Roman" panose="02020603050405020304" pitchFamily="18" charset="0"/>
            </a:endParaRPr>
          </a:p>
          <a:p>
            <a:pPr indent="449580" algn="just">
              <a:spcAft>
                <a:spcPts val="0"/>
              </a:spcAft>
            </a:pPr>
            <a:r>
              <a:rPr lang="fr-FR" sz="1200" dirty="0">
                <a:latin typeface="Calibri" panose="020F0502020204030204" pitchFamily="34" charset="0"/>
                <a:ea typeface="Yu Mincho" panose="02020400000000000000" pitchFamily="18" charset="-128"/>
                <a:cs typeface="Times New Roman" panose="02020603050405020304" pitchFamily="18" charset="0"/>
              </a:rPr>
              <a:t>Les espaces ruraux se définissent par rapport à la ville. Ils présentent certaines caractéristiques. Plus ils sont éloignés des espaces urbains, plus le gradient de ruralité est marqué, la part du végétal importante et les densités de population et de services faibles. De même, plus ils sont éloignés des villes, plus certaines fonctions se renforcent alors que d’autres voient leur poids se réduire.</a:t>
            </a:r>
          </a:p>
          <a:p>
            <a:pPr indent="449580" algn="just">
              <a:spcAft>
                <a:spcPts val="0"/>
              </a:spcAft>
            </a:pPr>
            <a:r>
              <a:rPr lang="fr-FR" sz="1200" dirty="0">
                <a:latin typeface="Calibri" panose="020F0502020204030204" pitchFamily="34" charset="0"/>
                <a:ea typeface="Yu Mincho" panose="02020400000000000000" pitchFamily="18" charset="-128"/>
                <a:cs typeface="Times New Roman" panose="02020603050405020304" pitchFamily="18" charset="0"/>
              </a:rPr>
              <a:t>Cette multifonctionnalité différenciée aboutit à une fragmentation des espaces ruraux selon leur degré de connexion à la ville. Ainsi, on trouve des espaces ruraux très liés à l’espace urbain par le processus de périurbanisation, des mobilités et des flux d’échanges économiques ou des décisionnels. D’autres cependant ont beaucoup moins de relations avec la ville présentant un risque de déprise ou de marginalisation mais pouvant être redynamisés par le développement des fonctions agro ou écotouristiques. Enfin, entre ces deux types d’espaces, se trouve tout un gradient de cas intermédiaires. </a:t>
            </a:r>
          </a:p>
        </p:txBody>
      </p:sp>
      <p:sp>
        <p:nvSpPr>
          <p:cNvPr id="4" name="Rectangle 3">
            <a:extLst>
              <a:ext uri="{FF2B5EF4-FFF2-40B4-BE49-F238E27FC236}">
                <a16:creationId xmlns:a16="http://schemas.microsoft.com/office/drawing/2014/main" id="{75F1B8F0-4879-47EA-A8A5-7D2F1E85722D}"/>
              </a:ext>
            </a:extLst>
          </p:cNvPr>
          <p:cNvSpPr/>
          <p:nvPr/>
        </p:nvSpPr>
        <p:spPr>
          <a:xfrm>
            <a:off x="323528" y="3411415"/>
            <a:ext cx="8123055" cy="2677656"/>
          </a:xfrm>
          <a:prstGeom prst="rect">
            <a:avLst/>
          </a:prstGeom>
        </p:spPr>
        <p:txBody>
          <a:bodyPr wrap="square">
            <a:spAutoFit/>
          </a:bodyPr>
          <a:lstStyle/>
          <a:p>
            <a:pPr>
              <a:spcAft>
                <a:spcPts val="0"/>
              </a:spcAft>
            </a:pPr>
            <a:r>
              <a:rPr lang="fr-FR" sz="1200" u="sng" dirty="0">
                <a:latin typeface="Calibri" panose="020F0502020204030204" pitchFamily="34" charset="0"/>
                <a:ea typeface="Yu Mincho" panose="02020400000000000000" pitchFamily="18" charset="-128"/>
                <a:cs typeface="Times New Roman" panose="02020603050405020304" pitchFamily="18" charset="0"/>
              </a:rPr>
              <a:t>Texte proposé (version 2 – Plus guidée)</a:t>
            </a:r>
            <a:endParaRPr lang="fr-FR" sz="1200" dirty="0">
              <a:latin typeface="Calibri" panose="020F0502020204030204" pitchFamily="34" charset="0"/>
              <a:ea typeface="Yu Mincho" panose="02020400000000000000" pitchFamily="18" charset="-128"/>
              <a:cs typeface="Times New Roman" panose="02020603050405020304" pitchFamily="18" charset="0"/>
            </a:endParaRPr>
          </a:p>
          <a:p>
            <a:pPr indent="449580" algn="just">
              <a:spcAft>
                <a:spcPts val="0"/>
              </a:spcAft>
            </a:pPr>
            <a:r>
              <a:rPr lang="fr-FR" sz="1200" dirty="0">
                <a:latin typeface="Calibri" panose="020F0502020204030204" pitchFamily="34" charset="0"/>
                <a:ea typeface="Yu Mincho" panose="02020400000000000000" pitchFamily="18" charset="-128"/>
                <a:cs typeface="Times New Roman" panose="02020603050405020304" pitchFamily="18" charset="0"/>
              </a:rPr>
              <a:t>Les espaces ruraux se définissent par rapport à la ville. Ils présentent certaines caractéristiques. Plus ils sont éloignés des espaces urbains, plus le gradient de ruralité est marqué, la part du végétal importante et les densités de population et de services faibles. De même, plus ils sont éloignés des villes, plus certaines fonctions (agricole, environnementale ou touristique) se renforcent alors que d’autres (résidentielle) voient leur poids se réduire.</a:t>
            </a:r>
          </a:p>
          <a:p>
            <a:pPr indent="449580" algn="just">
              <a:spcAft>
                <a:spcPts val="0"/>
              </a:spcAft>
            </a:pPr>
            <a:r>
              <a:rPr lang="fr-FR" sz="1200" dirty="0">
                <a:latin typeface="Calibri" panose="020F0502020204030204" pitchFamily="34" charset="0"/>
                <a:ea typeface="Yu Mincho" panose="02020400000000000000" pitchFamily="18" charset="-128"/>
                <a:cs typeface="Times New Roman" panose="02020603050405020304" pitchFamily="18" charset="0"/>
              </a:rPr>
              <a:t>Cette multifonctionnalité différenciée est donc en partie liée au degré de connexion à la ville. Les relations entre espace urbain et espaces ruraux sont marquées par le processus de périurbanisation mais aussi par des mobilités, des flux économiques, des prises de décisions politiques en termes d’aménagement par exemple. Cependant, ces relations entre la ville et l’espace rural ne sont pas identiques selon la proximité ou non de l’espace rural à la ville.</a:t>
            </a:r>
          </a:p>
          <a:p>
            <a:pPr indent="449580" algn="just">
              <a:spcAft>
                <a:spcPts val="0"/>
              </a:spcAft>
            </a:pPr>
            <a:r>
              <a:rPr lang="fr-FR" sz="1200" dirty="0">
                <a:latin typeface="Calibri" panose="020F0502020204030204" pitchFamily="34" charset="0"/>
                <a:ea typeface="Yu Mincho" panose="02020400000000000000" pitchFamily="18" charset="-128"/>
                <a:cs typeface="Times New Roman" panose="02020603050405020304" pitchFamily="18" charset="0"/>
              </a:rPr>
              <a:t>Ceci aboutit à une fragmentation des espaces ruraux selon l’importance de la connexion à l’espace urbain. Ainsi, on trouve des espaces périurbains très connectés à la ville alors qu’à l’opposé, les espaces hyper-ruraux ont des liens plus distendus avec elle. Ils sont davantage marqués par la ruralité, le risque de marginalisation ou de déprise mais peuvent connaître une redynamisation par le développement des fonctions agro ou </a:t>
            </a:r>
            <a:r>
              <a:rPr lang="fr-FR" sz="1200" dirty="0" err="1">
                <a:latin typeface="Calibri" panose="020F0502020204030204" pitchFamily="34" charset="0"/>
                <a:ea typeface="Yu Mincho" panose="02020400000000000000" pitchFamily="18" charset="-128"/>
                <a:cs typeface="Times New Roman" panose="02020603050405020304" pitchFamily="18" charset="0"/>
              </a:rPr>
              <a:t>éco-touristiques</a:t>
            </a:r>
            <a:r>
              <a:rPr lang="fr-FR" sz="1200" dirty="0">
                <a:latin typeface="Calibri" panose="020F0502020204030204" pitchFamily="34" charset="0"/>
                <a:ea typeface="Yu Mincho" panose="02020400000000000000" pitchFamily="18" charset="-128"/>
                <a:cs typeface="Times New Roman" panose="02020603050405020304" pitchFamily="18" charset="0"/>
              </a:rPr>
              <a:t>. Enfin, entre ces deux types d’espaces, se trouve tout un gradient de cas intermédiaires. </a:t>
            </a:r>
          </a:p>
        </p:txBody>
      </p:sp>
    </p:spTree>
    <p:extLst>
      <p:ext uri="{BB962C8B-B14F-4D97-AF65-F5344CB8AC3E}">
        <p14:creationId xmlns:p14="http://schemas.microsoft.com/office/powerpoint/2010/main" val="2751904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écran 2019-04-04 à 08.33.34.png">
            <a:extLst>
              <a:ext uri="{FF2B5EF4-FFF2-40B4-BE49-F238E27FC236}">
                <a16:creationId xmlns:a16="http://schemas.microsoft.com/office/drawing/2014/main" id="{3778E22B-ED2D-4324-A574-104FC539C2B1}"/>
              </a:ext>
            </a:extLst>
          </p:cNvPr>
          <p:cNvPicPr>
            <a:picLocks noChangeAspect="1"/>
          </p:cNvPicPr>
          <p:nvPr/>
        </p:nvPicPr>
        <p:blipFill>
          <a:blip r:embed="rId2" cstate="print"/>
          <a:stretch>
            <a:fillRect/>
          </a:stretch>
        </p:blipFill>
        <p:spPr>
          <a:xfrm>
            <a:off x="257993" y="188640"/>
            <a:ext cx="8418463" cy="6525344"/>
          </a:xfrm>
          <a:prstGeom prst="rect">
            <a:avLst/>
          </a:prstGeom>
        </p:spPr>
      </p:pic>
    </p:spTree>
    <p:extLst>
      <p:ext uri="{BB962C8B-B14F-4D97-AF65-F5344CB8AC3E}">
        <p14:creationId xmlns:p14="http://schemas.microsoft.com/office/powerpoint/2010/main" val="949823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581FE6-8893-43CC-83CD-355AA51663CA}"/>
              </a:ext>
            </a:extLst>
          </p:cNvPr>
          <p:cNvPicPr>
            <a:picLocks noChangeAspect="1"/>
          </p:cNvPicPr>
          <p:nvPr/>
        </p:nvPicPr>
        <p:blipFill>
          <a:blip r:embed="rId2"/>
          <a:stretch>
            <a:fillRect/>
          </a:stretch>
        </p:blipFill>
        <p:spPr>
          <a:xfrm>
            <a:off x="1187624" y="188640"/>
            <a:ext cx="7116522" cy="6480720"/>
          </a:xfrm>
          <a:prstGeom prst="rect">
            <a:avLst/>
          </a:prstGeom>
        </p:spPr>
      </p:pic>
    </p:spTree>
    <p:extLst>
      <p:ext uri="{BB962C8B-B14F-4D97-AF65-F5344CB8AC3E}">
        <p14:creationId xmlns:p14="http://schemas.microsoft.com/office/powerpoint/2010/main" val="3617036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71BE20D-5974-4C40-8737-C00145C407C0}"/>
              </a:ext>
            </a:extLst>
          </p:cNvPr>
          <p:cNvPicPr>
            <a:picLocks noChangeAspect="1"/>
          </p:cNvPicPr>
          <p:nvPr/>
        </p:nvPicPr>
        <p:blipFill>
          <a:blip r:embed="rId2"/>
          <a:stretch>
            <a:fillRect/>
          </a:stretch>
        </p:blipFill>
        <p:spPr>
          <a:xfrm>
            <a:off x="4572000" y="626624"/>
            <a:ext cx="4304990" cy="5990592"/>
          </a:xfrm>
          <a:prstGeom prst="rect">
            <a:avLst/>
          </a:prstGeom>
        </p:spPr>
      </p:pic>
      <p:sp>
        <p:nvSpPr>
          <p:cNvPr id="3" name="Rectangle 2">
            <a:extLst>
              <a:ext uri="{FF2B5EF4-FFF2-40B4-BE49-F238E27FC236}">
                <a16:creationId xmlns:a16="http://schemas.microsoft.com/office/drawing/2014/main" id="{0F50D332-324B-4F62-AE69-2938233D40AD}"/>
              </a:ext>
            </a:extLst>
          </p:cNvPr>
          <p:cNvSpPr/>
          <p:nvPr/>
        </p:nvSpPr>
        <p:spPr>
          <a:xfrm>
            <a:off x="251520" y="240784"/>
            <a:ext cx="4968552" cy="646331"/>
          </a:xfrm>
          <a:prstGeom prst="rect">
            <a:avLst/>
          </a:prstGeom>
        </p:spPr>
        <p:txBody>
          <a:bodyPr wrap="square">
            <a:spAutoFit/>
          </a:bodyPr>
          <a:lstStyle/>
          <a:p>
            <a:r>
              <a:rPr lang="fr-FR" b="1" dirty="0"/>
              <a:t>Un exemple d’évaluation finale en voie générale</a:t>
            </a:r>
          </a:p>
          <a:p>
            <a:endParaRPr lang="fr-FR" b="1" dirty="0"/>
          </a:p>
        </p:txBody>
      </p:sp>
      <p:sp>
        <p:nvSpPr>
          <p:cNvPr id="4" name="ZoneTexte 3">
            <a:extLst>
              <a:ext uri="{FF2B5EF4-FFF2-40B4-BE49-F238E27FC236}">
                <a16:creationId xmlns:a16="http://schemas.microsoft.com/office/drawing/2014/main" id="{C58E01F1-BD75-426C-B567-4E9C4371C19A}"/>
              </a:ext>
            </a:extLst>
          </p:cNvPr>
          <p:cNvSpPr txBox="1"/>
          <p:nvPr/>
        </p:nvSpPr>
        <p:spPr>
          <a:xfrm>
            <a:off x="647564" y="1277770"/>
            <a:ext cx="3528392" cy="923330"/>
          </a:xfrm>
          <a:prstGeom prst="rect">
            <a:avLst/>
          </a:prstGeom>
          <a:noFill/>
        </p:spPr>
        <p:txBody>
          <a:bodyPr wrap="square" rtlCol="0">
            <a:spAutoFit/>
          </a:bodyPr>
          <a:lstStyle/>
          <a:p>
            <a:r>
              <a:rPr lang="fr-FR" dirty="0"/>
              <a:t>A l’aide de ce document, montrez les contraintes et les potentialités d’un espace (hyper) rural.</a:t>
            </a:r>
          </a:p>
        </p:txBody>
      </p:sp>
      <p:sp>
        <p:nvSpPr>
          <p:cNvPr id="5" name="ZoneTexte 4">
            <a:extLst>
              <a:ext uri="{FF2B5EF4-FFF2-40B4-BE49-F238E27FC236}">
                <a16:creationId xmlns:a16="http://schemas.microsoft.com/office/drawing/2014/main" id="{C74A1B8A-CDA4-459C-8E02-D97031697B16}"/>
              </a:ext>
            </a:extLst>
          </p:cNvPr>
          <p:cNvSpPr txBox="1"/>
          <p:nvPr/>
        </p:nvSpPr>
        <p:spPr>
          <a:xfrm>
            <a:off x="647564" y="2505670"/>
            <a:ext cx="3528392" cy="646331"/>
          </a:xfrm>
          <a:prstGeom prst="rect">
            <a:avLst/>
          </a:prstGeom>
          <a:noFill/>
        </p:spPr>
        <p:txBody>
          <a:bodyPr wrap="square" rtlCol="0">
            <a:spAutoFit/>
          </a:bodyPr>
          <a:lstStyle/>
          <a:p>
            <a:r>
              <a:rPr lang="fr-FR" dirty="0"/>
              <a:t>L’espace hyper-rural canadien est-il forcément un espace en déprise ?</a:t>
            </a:r>
          </a:p>
        </p:txBody>
      </p:sp>
      <p:sp>
        <p:nvSpPr>
          <p:cNvPr id="6" name="ZoneTexte 5">
            <a:extLst>
              <a:ext uri="{FF2B5EF4-FFF2-40B4-BE49-F238E27FC236}">
                <a16:creationId xmlns:a16="http://schemas.microsoft.com/office/drawing/2014/main" id="{D2385B2D-846D-4797-9298-D34ADD1564D2}"/>
              </a:ext>
            </a:extLst>
          </p:cNvPr>
          <p:cNvSpPr txBox="1"/>
          <p:nvPr/>
        </p:nvSpPr>
        <p:spPr>
          <a:xfrm>
            <a:off x="647564" y="3621920"/>
            <a:ext cx="3528392" cy="1477328"/>
          </a:xfrm>
          <a:prstGeom prst="rect">
            <a:avLst/>
          </a:prstGeom>
          <a:noFill/>
        </p:spPr>
        <p:txBody>
          <a:bodyPr wrap="square" rtlCol="0">
            <a:spAutoFit/>
          </a:bodyPr>
          <a:lstStyle/>
          <a:p>
            <a:pPr algn="just"/>
            <a:r>
              <a:rPr lang="fr-FR" dirty="0"/>
              <a:t>En quoi le fait de « vivre dans un village de moins de 11 habitants » fait-il écho au double processus de déprise rurale et de renaissance rurale ?</a:t>
            </a:r>
          </a:p>
        </p:txBody>
      </p:sp>
    </p:spTree>
    <p:extLst>
      <p:ext uri="{BB962C8B-B14F-4D97-AF65-F5344CB8AC3E}">
        <p14:creationId xmlns:p14="http://schemas.microsoft.com/office/powerpoint/2010/main" val="164822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7BCF3F-9AE2-471F-865D-95D9FBDB5254}"/>
              </a:ext>
            </a:extLst>
          </p:cNvPr>
          <p:cNvSpPr/>
          <p:nvPr/>
        </p:nvSpPr>
        <p:spPr>
          <a:xfrm>
            <a:off x="107504" y="188640"/>
            <a:ext cx="4190891" cy="369332"/>
          </a:xfrm>
          <a:prstGeom prst="rect">
            <a:avLst/>
          </a:prstGeom>
        </p:spPr>
        <p:txBody>
          <a:bodyPr wrap="none">
            <a:spAutoFit/>
          </a:bodyPr>
          <a:lstStyle/>
          <a:p>
            <a:r>
              <a:rPr lang="fr-FR" dirty="0"/>
              <a:t>I</a:t>
            </a:r>
            <a:r>
              <a:rPr lang="fr-FR" b="1" dirty="0"/>
              <a:t>. Une comparaison des deux programmes</a:t>
            </a:r>
          </a:p>
        </p:txBody>
      </p:sp>
      <p:pic>
        <p:nvPicPr>
          <p:cNvPr id="1026" name="Image 11">
            <a:extLst>
              <a:ext uri="{FF2B5EF4-FFF2-40B4-BE49-F238E27FC236}">
                <a16:creationId xmlns:a16="http://schemas.microsoft.com/office/drawing/2014/main" id="{44191CC3-2A33-4CA8-B336-D475D53CB0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58825"/>
            <a:ext cx="432435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12">
            <a:extLst>
              <a:ext uri="{FF2B5EF4-FFF2-40B4-BE49-F238E27FC236}">
                <a16:creationId xmlns:a16="http://schemas.microsoft.com/office/drawing/2014/main" id="{EA213FC9-0846-429E-A692-C3048343AA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8395" y="776519"/>
            <a:ext cx="4576844" cy="481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4C01B47B-0B95-4B9E-AED9-1E02A8A49796}"/>
              </a:ext>
            </a:extLst>
          </p:cNvPr>
          <p:cNvSpPr txBox="1"/>
          <p:nvPr/>
        </p:nvSpPr>
        <p:spPr>
          <a:xfrm>
            <a:off x="6616197" y="6500020"/>
            <a:ext cx="3223119" cy="307777"/>
          </a:xfrm>
          <a:prstGeom prst="rect">
            <a:avLst/>
          </a:prstGeom>
          <a:noFill/>
        </p:spPr>
        <p:txBody>
          <a:bodyPr wrap="square" rtlCol="0">
            <a:spAutoFit/>
          </a:bodyPr>
          <a:lstStyle/>
          <a:p>
            <a:r>
              <a:rPr lang="fr-FR" sz="1400" dirty="0"/>
              <a:t>B.O. spécial du 22 janvier 2019.</a:t>
            </a:r>
          </a:p>
        </p:txBody>
      </p:sp>
      <p:sp>
        <p:nvSpPr>
          <p:cNvPr id="7" name="Rectangle 6">
            <a:extLst>
              <a:ext uri="{FF2B5EF4-FFF2-40B4-BE49-F238E27FC236}">
                <a16:creationId xmlns:a16="http://schemas.microsoft.com/office/drawing/2014/main" id="{04942F55-03AA-4951-B55D-031D9C889C7C}"/>
              </a:ext>
            </a:extLst>
          </p:cNvPr>
          <p:cNvSpPr/>
          <p:nvPr/>
        </p:nvSpPr>
        <p:spPr>
          <a:xfrm>
            <a:off x="467544" y="908720"/>
            <a:ext cx="73708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27F1C8B-4FF1-487A-9578-DACDBD61CD63}"/>
              </a:ext>
            </a:extLst>
          </p:cNvPr>
          <p:cNvSpPr txBox="1"/>
          <p:nvPr/>
        </p:nvSpPr>
        <p:spPr>
          <a:xfrm>
            <a:off x="4466914" y="107340"/>
            <a:ext cx="3273438" cy="369332"/>
          </a:xfrm>
          <a:prstGeom prst="rect">
            <a:avLst/>
          </a:prstGeom>
          <a:noFill/>
        </p:spPr>
        <p:txBody>
          <a:bodyPr wrap="square" rtlCol="0">
            <a:spAutoFit/>
          </a:bodyPr>
          <a:lstStyle/>
          <a:p>
            <a:r>
              <a:rPr lang="fr-FR" b="1" dirty="0">
                <a:solidFill>
                  <a:srgbClr val="FF0000"/>
                </a:solidFill>
              </a:rPr>
              <a:t>Des différences</a:t>
            </a:r>
          </a:p>
        </p:txBody>
      </p:sp>
      <p:sp>
        <p:nvSpPr>
          <p:cNvPr id="11" name="ZoneTexte 10">
            <a:extLst>
              <a:ext uri="{FF2B5EF4-FFF2-40B4-BE49-F238E27FC236}">
                <a16:creationId xmlns:a16="http://schemas.microsoft.com/office/drawing/2014/main" id="{2B653B51-C151-40B7-85D2-2D2F1E31E590}"/>
              </a:ext>
            </a:extLst>
          </p:cNvPr>
          <p:cNvSpPr txBox="1"/>
          <p:nvPr/>
        </p:nvSpPr>
        <p:spPr>
          <a:xfrm>
            <a:off x="4466914" y="319049"/>
            <a:ext cx="3273438" cy="369332"/>
          </a:xfrm>
          <a:prstGeom prst="rect">
            <a:avLst/>
          </a:prstGeom>
          <a:noFill/>
        </p:spPr>
        <p:txBody>
          <a:bodyPr wrap="square" rtlCol="0">
            <a:spAutoFit/>
          </a:bodyPr>
          <a:lstStyle/>
          <a:p>
            <a:r>
              <a:rPr lang="fr-FR" b="1" dirty="0">
                <a:solidFill>
                  <a:srgbClr val="00B050"/>
                </a:solidFill>
              </a:rPr>
              <a:t>Des similitudes</a:t>
            </a:r>
          </a:p>
        </p:txBody>
      </p:sp>
      <p:sp>
        <p:nvSpPr>
          <p:cNvPr id="12" name="Rectangle 11">
            <a:extLst>
              <a:ext uri="{FF2B5EF4-FFF2-40B4-BE49-F238E27FC236}">
                <a16:creationId xmlns:a16="http://schemas.microsoft.com/office/drawing/2014/main" id="{2B0A7DD4-DF8C-40B0-AFB1-BAF764A1D65C}"/>
              </a:ext>
            </a:extLst>
          </p:cNvPr>
          <p:cNvSpPr/>
          <p:nvPr/>
        </p:nvSpPr>
        <p:spPr>
          <a:xfrm>
            <a:off x="5076056" y="916219"/>
            <a:ext cx="688008" cy="1365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32BFAA7-6BBB-4BFC-A4F8-0C2D8869F1C7}"/>
              </a:ext>
            </a:extLst>
          </p:cNvPr>
          <p:cNvSpPr/>
          <p:nvPr/>
        </p:nvSpPr>
        <p:spPr>
          <a:xfrm>
            <a:off x="323528" y="3573016"/>
            <a:ext cx="3974867" cy="29523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E5D904F6-32CF-4273-8BD2-7ED9C5764D27}"/>
              </a:ext>
            </a:extLst>
          </p:cNvPr>
          <p:cNvSpPr/>
          <p:nvPr/>
        </p:nvSpPr>
        <p:spPr>
          <a:xfrm>
            <a:off x="4454022" y="2332248"/>
            <a:ext cx="4324350" cy="3112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CDB8DA32-1663-47CC-A92D-0C63E69934F0}"/>
              </a:ext>
            </a:extLst>
          </p:cNvPr>
          <p:cNvSpPr/>
          <p:nvPr/>
        </p:nvSpPr>
        <p:spPr>
          <a:xfrm>
            <a:off x="2310960" y="772202"/>
            <a:ext cx="1828991" cy="1753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16" name="Rectangle 15">
            <a:extLst>
              <a:ext uri="{FF2B5EF4-FFF2-40B4-BE49-F238E27FC236}">
                <a16:creationId xmlns:a16="http://schemas.microsoft.com/office/drawing/2014/main" id="{8CB21D87-F0D1-463A-9014-78ECF9C81F91}"/>
              </a:ext>
            </a:extLst>
          </p:cNvPr>
          <p:cNvSpPr/>
          <p:nvPr/>
        </p:nvSpPr>
        <p:spPr>
          <a:xfrm>
            <a:off x="6812818" y="803376"/>
            <a:ext cx="1013666" cy="18485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pic>
        <p:nvPicPr>
          <p:cNvPr id="13" name="Image 7">
            <a:extLst>
              <a:ext uri="{FF2B5EF4-FFF2-40B4-BE49-F238E27FC236}">
                <a16:creationId xmlns:a16="http://schemas.microsoft.com/office/drawing/2014/main" id="{509A16AF-4086-4F6B-8BE5-51958F7770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0875" y="5562870"/>
            <a:ext cx="386238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A95DCA7C-2F33-492C-99C6-6648443F7F0F}"/>
              </a:ext>
            </a:extLst>
          </p:cNvPr>
          <p:cNvSpPr/>
          <p:nvPr/>
        </p:nvSpPr>
        <p:spPr>
          <a:xfrm>
            <a:off x="4728905" y="6365193"/>
            <a:ext cx="2590746" cy="16015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22" name="Rectangle 21">
            <a:extLst>
              <a:ext uri="{FF2B5EF4-FFF2-40B4-BE49-F238E27FC236}">
                <a16:creationId xmlns:a16="http://schemas.microsoft.com/office/drawing/2014/main" id="{51D09CEE-CF3B-4EFA-ABEB-96DCB7ED01A2}"/>
              </a:ext>
            </a:extLst>
          </p:cNvPr>
          <p:cNvSpPr/>
          <p:nvPr/>
        </p:nvSpPr>
        <p:spPr>
          <a:xfrm>
            <a:off x="5652120" y="1481130"/>
            <a:ext cx="936104" cy="56491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23" name="Rectangle 22">
            <a:extLst>
              <a:ext uri="{FF2B5EF4-FFF2-40B4-BE49-F238E27FC236}">
                <a16:creationId xmlns:a16="http://schemas.microsoft.com/office/drawing/2014/main" id="{25D2DB0F-6F1E-4C0F-B873-5191231E06FF}"/>
              </a:ext>
            </a:extLst>
          </p:cNvPr>
          <p:cNvSpPr/>
          <p:nvPr/>
        </p:nvSpPr>
        <p:spPr>
          <a:xfrm>
            <a:off x="7301115" y="6365193"/>
            <a:ext cx="319524" cy="1601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BA59B772-C5D1-4F2D-950B-FDA91D9958E2}"/>
              </a:ext>
            </a:extLst>
          </p:cNvPr>
          <p:cNvSpPr/>
          <p:nvPr/>
        </p:nvSpPr>
        <p:spPr>
          <a:xfrm>
            <a:off x="4706006" y="5945686"/>
            <a:ext cx="671961" cy="87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0F8A7467-E73B-476C-B6D6-A8E2B9B7630B}"/>
              </a:ext>
            </a:extLst>
          </p:cNvPr>
          <p:cNvCxnSpPr/>
          <p:nvPr/>
        </p:nvCxnSpPr>
        <p:spPr>
          <a:xfrm>
            <a:off x="4410875" y="5562870"/>
            <a:ext cx="4464364" cy="2570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690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animBg="1"/>
      <p:bldP spid="9" grpId="0" animBg="1"/>
      <p:bldP spid="14" grpId="0" animBg="1"/>
      <p:bldP spid="15" grpId="0" animBg="1"/>
      <p:bldP spid="16" grpId="0" animBg="1"/>
      <p:bldP spid="20"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51796D6-4A38-49A8-B04D-AA1CA581881F}"/>
              </a:ext>
            </a:extLst>
          </p:cNvPr>
          <p:cNvSpPr txBox="1"/>
          <p:nvPr/>
        </p:nvSpPr>
        <p:spPr>
          <a:xfrm>
            <a:off x="323528" y="332656"/>
            <a:ext cx="7992888" cy="369332"/>
          </a:xfrm>
          <a:prstGeom prst="rect">
            <a:avLst/>
          </a:prstGeom>
          <a:noFill/>
        </p:spPr>
        <p:txBody>
          <a:bodyPr wrap="square" rtlCol="0">
            <a:spAutoFit/>
          </a:bodyPr>
          <a:lstStyle/>
          <a:p>
            <a:r>
              <a:rPr lang="fr-FR" b="1" dirty="0"/>
              <a:t>Des capacités travaillées et des méthodes acquises en histoire-géographie.</a:t>
            </a:r>
          </a:p>
        </p:txBody>
      </p:sp>
      <p:pic>
        <p:nvPicPr>
          <p:cNvPr id="3" name="Image 2">
            <a:extLst>
              <a:ext uri="{FF2B5EF4-FFF2-40B4-BE49-F238E27FC236}">
                <a16:creationId xmlns:a16="http://schemas.microsoft.com/office/drawing/2014/main" id="{E7A0C14F-9E63-487E-9DC2-C2574A0BE7CE}"/>
              </a:ext>
            </a:extLst>
          </p:cNvPr>
          <p:cNvPicPr>
            <a:picLocks noChangeAspect="1"/>
          </p:cNvPicPr>
          <p:nvPr/>
        </p:nvPicPr>
        <p:blipFill>
          <a:blip r:embed="rId2" cstate="print"/>
          <a:stretch>
            <a:fillRect/>
          </a:stretch>
        </p:blipFill>
        <p:spPr>
          <a:xfrm>
            <a:off x="1566158" y="943834"/>
            <a:ext cx="4111895" cy="2387552"/>
          </a:xfrm>
          <a:prstGeom prst="rect">
            <a:avLst/>
          </a:prstGeom>
        </p:spPr>
      </p:pic>
      <p:pic>
        <p:nvPicPr>
          <p:cNvPr id="4" name="Image 3">
            <a:extLst>
              <a:ext uri="{FF2B5EF4-FFF2-40B4-BE49-F238E27FC236}">
                <a16:creationId xmlns:a16="http://schemas.microsoft.com/office/drawing/2014/main" id="{791989FD-21BE-4D41-ABBF-0F572D7E32FA}"/>
              </a:ext>
            </a:extLst>
          </p:cNvPr>
          <p:cNvPicPr>
            <a:picLocks noChangeAspect="1"/>
          </p:cNvPicPr>
          <p:nvPr/>
        </p:nvPicPr>
        <p:blipFill>
          <a:blip r:embed="rId3" cstate="print"/>
          <a:stretch>
            <a:fillRect/>
          </a:stretch>
        </p:blipFill>
        <p:spPr>
          <a:xfrm>
            <a:off x="1566158" y="3331386"/>
            <a:ext cx="4124155" cy="3046852"/>
          </a:xfrm>
          <a:prstGeom prst="rect">
            <a:avLst/>
          </a:prstGeom>
        </p:spPr>
      </p:pic>
      <p:sp>
        <p:nvSpPr>
          <p:cNvPr id="5" name="Rectangle 4">
            <a:extLst>
              <a:ext uri="{FF2B5EF4-FFF2-40B4-BE49-F238E27FC236}">
                <a16:creationId xmlns:a16="http://schemas.microsoft.com/office/drawing/2014/main" id="{4B14DA51-A8B1-45EA-8276-CE35970F765F}"/>
              </a:ext>
            </a:extLst>
          </p:cNvPr>
          <p:cNvSpPr/>
          <p:nvPr/>
        </p:nvSpPr>
        <p:spPr>
          <a:xfrm>
            <a:off x="1566158" y="3933056"/>
            <a:ext cx="989618"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D89D0AA-BEF4-44E2-918C-46D187F10881}"/>
              </a:ext>
            </a:extLst>
          </p:cNvPr>
          <p:cNvSpPr/>
          <p:nvPr/>
        </p:nvSpPr>
        <p:spPr>
          <a:xfrm>
            <a:off x="1566158" y="5182798"/>
            <a:ext cx="989618"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0E3D8F08-A910-4544-87DF-42EB6A3172EA}"/>
              </a:ext>
            </a:extLst>
          </p:cNvPr>
          <p:cNvSpPr txBox="1"/>
          <p:nvPr/>
        </p:nvSpPr>
        <p:spPr>
          <a:xfrm>
            <a:off x="6677742" y="2564904"/>
            <a:ext cx="1854698" cy="646331"/>
          </a:xfrm>
          <a:prstGeom prst="rect">
            <a:avLst/>
          </a:prstGeom>
          <a:noFill/>
        </p:spPr>
        <p:txBody>
          <a:bodyPr wrap="square" rtlCol="0">
            <a:spAutoFit/>
          </a:bodyPr>
          <a:lstStyle/>
          <a:p>
            <a:pPr algn="ctr"/>
            <a:r>
              <a:rPr lang="fr-FR" b="1" dirty="0"/>
              <a:t>+</a:t>
            </a:r>
          </a:p>
          <a:p>
            <a:r>
              <a:rPr lang="fr-FR" b="1" dirty="0"/>
              <a:t>ECOUTE ACTIVE</a:t>
            </a:r>
          </a:p>
        </p:txBody>
      </p:sp>
    </p:spTree>
    <p:extLst>
      <p:ext uri="{BB962C8B-B14F-4D97-AF65-F5344CB8AC3E}">
        <p14:creationId xmlns:p14="http://schemas.microsoft.com/office/powerpoint/2010/main" val="176241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9A38D9-02DD-4203-B8F9-01B424371E4F}"/>
              </a:ext>
            </a:extLst>
          </p:cNvPr>
          <p:cNvSpPr/>
          <p:nvPr/>
        </p:nvSpPr>
        <p:spPr>
          <a:xfrm>
            <a:off x="107504" y="188640"/>
            <a:ext cx="5021503" cy="369332"/>
          </a:xfrm>
          <a:prstGeom prst="rect">
            <a:avLst/>
          </a:prstGeom>
        </p:spPr>
        <p:txBody>
          <a:bodyPr wrap="none">
            <a:spAutoFit/>
          </a:bodyPr>
          <a:lstStyle/>
          <a:p>
            <a:r>
              <a:rPr lang="fr-FR" dirty="0"/>
              <a:t>II</a:t>
            </a:r>
            <a:r>
              <a:rPr lang="fr-FR" b="1" dirty="0"/>
              <a:t>. Une mise au point « scientifique » sur ce thème.</a:t>
            </a:r>
          </a:p>
        </p:txBody>
      </p:sp>
      <p:sp>
        <p:nvSpPr>
          <p:cNvPr id="3" name="ZoneTexte 2">
            <a:extLst>
              <a:ext uri="{FF2B5EF4-FFF2-40B4-BE49-F238E27FC236}">
                <a16:creationId xmlns:a16="http://schemas.microsoft.com/office/drawing/2014/main" id="{CE22255E-72E4-4220-A8B7-1E65C8652886}"/>
              </a:ext>
            </a:extLst>
          </p:cNvPr>
          <p:cNvSpPr txBox="1"/>
          <p:nvPr/>
        </p:nvSpPr>
        <p:spPr>
          <a:xfrm>
            <a:off x="258662" y="971436"/>
            <a:ext cx="7553697" cy="1200329"/>
          </a:xfrm>
          <a:prstGeom prst="rect">
            <a:avLst/>
          </a:prstGeom>
          <a:noFill/>
        </p:spPr>
        <p:txBody>
          <a:bodyPr wrap="square" rtlCol="0">
            <a:spAutoFit/>
          </a:bodyPr>
          <a:lstStyle/>
          <a:p>
            <a:pPr marL="285750" indent="-285750">
              <a:buFont typeface="Arial" panose="020B0604020202020204" pitchFamily="34" charset="0"/>
              <a:buChar char="•"/>
            </a:pPr>
            <a:r>
              <a:rPr lang="fr-FR" u="sng" dirty="0"/>
              <a:t>Comment définir un « espace rural » ?</a:t>
            </a:r>
          </a:p>
          <a:p>
            <a:r>
              <a:rPr lang="fr-FR" dirty="0"/>
              <a:t>	- Une apparente simplicité.</a:t>
            </a:r>
          </a:p>
          <a:p>
            <a:r>
              <a:rPr lang="fr-FR" dirty="0"/>
              <a:t>	- Une définition par défaut.</a:t>
            </a:r>
          </a:p>
          <a:p>
            <a:r>
              <a:rPr lang="fr-FR" dirty="0"/>
              <a:t>	- Trois critères à mettre en évidence.</a:t>
            </a:r>
          </a:p>
        </p:txBody>
      </p:sp>
      <p:sp>
        <p:nvSpPr>
          <p:cNvPr id="4" name="ZoneTexte 3">
            <a:extLst>
              <a:ext uri="{FF2B5EF4-FFF2-40B4-BE49-F238E27FC236}">
                <a16:creationId xmlns:a16="http://schemas.microsoft.com/office/drawing/2014/main" id="{67E6EC38-B6B1-41A3-A983-C0BBEA29CB5B}"/>
              </a:ext>
            </a:extLst>
          </p:cNvPr>
          <p:cNvSpPr txBox="1"/>
          <p:nvPr/>
        </p:nvSpPr>
        <p:spPr>
          <a:xfrm>
            <a:off x="258662" y="2420888"/>
            <a:ext cx="4673378" cy="2308324"/>
          </a:xfrm>
          <a:prstGeom prst="rect">
            <a:avLst/>
          </a:prstGeom>
          <a:noFill/>
        </p:spPr>
        <p:txBody>
          <a:bodyPr wrap="square" rtlCol="0">
            <a:spAutoFit/>
          </a:bodyPr>
          <a:lstStyle/>
          <a:p>
            <a:pPr algn="just"/>
            <a:r>
              <a:rPr lang="fr-FR" dirty="0"/>
              <a:t>1. Une place toujours importante (≠ majoritaire) de l’activité agricole.</a:t>
            </a:r>
          </a:p>
          <a:p>
            <a:pPr algn="just"/>
            <a:endParaRPr lang="fr-FR" dirty="0"/>
          </a:p>
          <a:p>
            <a:pPr algn="just"/>
            <a:r>
              <a:rPr lang="fr-FR" dirty="0"/>
              <a:t>2. Un paysage où la « part végétale » demeure visuellement conséquente (≠ dominante).</a:t>
            </a:r>
          </a:p>
          <a:p>
            <a:pPr algn="just"/>
            <a:endParaRPr lang="fr-FR" dirty="0"/>
          </a:p>
          <a:p>
            <a:pPr algn="just"/>
            <a:r>
              <a:rPr lang="fr-FR" dirty="0"/>
              <a:t>3. Une faible densité des habitants mais aussi des activités économiques.</a:t>
            </a:r>
          </a:p>
        </p:txBody>
      </p:sp>
      <p:pic>
        <p:nvPicPr>
          <p:cNvPr id="5" name="Image 4">
            <a:extLst>
              <a:ext uri="{FF2B5EF4-FFF2-40B4-BE49-F238E27FC236}">
                <a16:creationId xmlns:a16="http://schemas.microsoft.com/office/drawing/2014/main" id="{9E250A4E-FF63-4D49-A492-BF3313C35747}"/>
              </a:ext>
            </a:extLst>
          </p:cNvPr>
          <p:cNvPicPr>
            <a:picLocks noChangeAspect="1"/>
          </p:cNvPicPr>
          <p:nvPr/>
        </p:nvPicPr>
        <p:blipFill>
          <a:blip r:embed="rId2" cstate="print"/>
          <a:stretch>
            <a:fillRect/>
          </a:stretch>
        </p:blipFill>
        <p:spPr>
          <a:xfrm>
            <a:off x="5578033" y="273550"/>
            <a:ext cx="2942202" cy="1443144"/>
          </a:xfrm>
          <a:prstGeom prst="rect">
            <a:avLst/>
          </a:prstGeom>
        </p:spPr>
      </p:pic>
      <p:sp>
        <p:nvSpPr>
          <p:cNvPr id="6" name="ZoneTexte 5">
            <a:extLst>
              <a:ext uri="{FF2B5EF4-FFF2-40B4-BE49-F238E27FC236}">
                <a16:creationId xmlns:a16="http://schemas.microsoft.com/office/drawing/2014/main" id="{D6CBD4E9-20EE-449F-A56A-7FEB1BECF274}"/>
              </a:ext>
            </a:extLst>
          </p:cNvPr>
          <p:cNvSpPr txBox="1"/>
          <p:nvPr/>
        </p:nvSpPr>
        <p:spPr>
          <a:xfrm>
            <a:off x="5783035" y="1716694"/>
            <a:ext cx="2599429" cy="276999"/>
          </a:xfrm>
          <a:prstGeom prst="rect">
            <a:avLst/>
          </a:prstGeom>
          <a:noFill/>
        </p:spPr>
        <p:txBody>
          <a:bodyPr wrap="square" rtlCol="0">
            <a:spAutoFit/>
          </a:bodyPr>
          <a:lstStyle/>
          <a:p>
            <a:r>
              <a:rPr lang="fr-FR" sz="1200" dirty="0"/>
              <a:t>Village de Béthines (Vienne, France)</a:t>
            </a:r>
          </a:p>
        </p:txBody>
      </p:sp>
      <p:pic>
        <p:nvPicPr>
          <p:cNvPr id="8" name="Image 7" descr="Une image contenant extérieur, vue, ciel, montagne&#10;&#10;Description générée automatiquement">
            <a:extLst>
              <a:ext uri="{FF2B5EF4-FFF2-40B4-BE49-F238E27FC236}">
                <a16:creationId xmlns:a16="http://schemas.microsoft.com/office/drawing/2014/main" id="{A32532DA-CC03-4208-9ACB-3C54B79C4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029" y="2199846"/>
            <a:ext cx="2682435" cy="1807961"/>
          </a:xfrm>
          <a:prstGeom prst="rect">
            <a:avLst/>
          </a:prstGeom>
        </p:spPr>
      </p:pic>
      <p:sp>
        <p:nvSpPr>
          <p:cNvPr id="9" name="ZoneTexte 8">
            <a:extLst>
              <a:ext uri="{FF2B5EF4-FFF2-40B4-BE49-F238E27FC236}">
                <a16:creationId xmlns:a16="http://schemas.microsoft.com/office/drawing/2014/main" id="{67527837-9D5A-4293-94F6-8885D7A4F7AA}"/>
              </a:ext>
            </a:extLst>
          </p:cNvPr>
          <p:cNvSpPr txBox="1"/>
          <p:nvPr/>
        </p:nvSpPr>
        <p:spPr>
          <a:xfrm>
            <a:off x="5713879" y="4035888"/>
            <a:ext cx="2827370" cy="276999"/>
          </a:xfrm>
          <a:prstGeom prst="rect">
            <a:avLst/>
          </a:prstGeom>
          <a:noFill/>
        </p:spPr>
        <p:txBody>
          <a:bodyPr wrap="square" rtlCol="0">
            <a:spAutoFit/>
          </a:bodyPr>
          <a:lstStyle/>
          <a:p>
            <a:r>
              <a:rPr lang="fr-FR" sz="1200" dirty="0"/>
              <a:t>Village de Plainfield (Illinois, Etats-Unis)</a:t>
            </a:r>
          </a:p>
        </p:txBody>
      </p:sp>
      <p:sp>
        <p:nvSpPr>
          <p:cNvPr id="10" name="ZoneTexte 9">
            <a:extLst>
              <a:ext uri="{FF2B5EF4-FFF2-40B4-BE49-F238E27FC236}">
                <a16:creationId xmlns:a16="http://schemas.microsoft.com/office/drawing/2014/main" id="{E38235A2-3057-4BE4-B765-51E25D32C4AB}"/>
              </a:ext>
            </a:extLst>
          </p:cNvPr>
          <p:cNvSpPr txBox="1"/>
          <p:nvPr/>
        </p:nvSpPr>
        <p:spPr>
          <a:xfrm>
            <a:off x="300865" y="5123988"/>
            <a:ext cx="7553697" cy="1477328"/>
          </a:xfrm>
          <a:prstGeom prst="rect">
            <a:avLst/>
          </a:prstGeom>
          <a:noFill/>
        </p:spPr>
        <p:txBody>
          <a:bodyPr wrap="square" rtlCol="0">
            <a:spAutoFit/>
          </a:bodyPr>
          <a:lstStyle/>
          <a:p>
            <a:pPr marL="285750" indent="-285750">
              <a:buFont typeface="Arial" panose="020B0604020202020204" pitchFamily="34" charset="0"/>
              <a:buChar char="•"/>
            </a:pPr>
            <a:r>
              <a:rPr lang="fr-FR" u="sng" dirty="0"/>
              <a:t>Les autres notions du thème.</a:t>
            </a:r>
          </a:p>
          <a:p>
            <a:r>
              <a:rPr lang="fr-FR" dirty="0"/>
              <a:t>	- « fragmentation »</a:t>
            </a:r>
          </a:p>
          <a:p>
            <a:r>
              <a:rPr lang="fr-FR" dirty="0"/>
              <a:t>	- « multifonctionnalité »</a:t>
            </a:r>
          </a:p>
          <a:p>
            <a:r>
              <a:rPr lang="fr-FR" dirty="0"/>
              <a:t>	- « périurbanisation »</a:t>
            </a:r>
          </a:p>
          <a:p>
            <a:r>
              <a:rPr lang="fr-FR" dirty="0"/>
              <a:t>	- « ruralité »</a:t>
            </a:r>
          </a:p>
        </p:txBody>
      </p:sp>
      <p:pic>
        <p:nvPicPr>
          <p:cNvPr id="11" name="Image 10" descr="Une image contenant extérieur, herbe, ciel, thé&#10;&#10;Description générée automatiquement">
            <a:extLst>
              <a:ext uri="{FF2B5EF4-FFF2-40B4-BE49-F238E27FC236}">
                <a16:creationId xmlns:a16="http://schemas.microsoft.com/office/drawing/2014/main" id="{CF712A22-B8E9-40F2-BB79-00F82192B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508" y="4455113"/>
            <a:ext cx="2357891" cy="1768418"/>
          </a:xfrm>
          <a:prstGeom prst="rect">
            <a:avLst/>
          </a:prstGeom>
        </p:spPr>
      </p:pic>
      <p:sp>
        <p:nvSpPr>
          <p:cNvPr id="12" name="ZoneTexte 11">
            <a:extLst>
              <a:ext uri="{FF2B5EF4-FFF2-40B4-BE49-F238E27FC236}">
                <a16:creationId xmlns:a16="http://schemas.microsoft.com/office/drawing/2014/main" id="{98165BCB-8F20-4CC4-8F3B-F56D4F73E0E0}"/>
              </a:ext>
            </a:extLst>
          </p:cNvPr>
          <p:cNvSpPr txBox="1"/>
          <p:nvPr/>
        </p:nvSpPr>
        <p:spPr>
          <a:xfrm>
            <a:off x="5669063" y="6273924"/>
            <a:ext cx="3174071" cy="276999"/>
          </a:xfrm>
          <a:prstGeom prst="rect">
            <a:avLst/>
          </a:prstGeom>
          <a:noFill/>
        </p:spPr>
        <p:txBody>
          <a:bodyPr wrap="square" rtlCol="0">
            <a:spAutoFit/>
          </a:bodyPr>
          <a:lstStyle/>
          <a:p>
            <a:r>
              <a:rPr lang="fr-FR" sz="1200" dirty="0"/>
              <a:t>Pays Bamiléké (région de l’Ouest, Cameroun)</a:t>
            </a:r>
          </a:p>
        </p:txBody>
      </p:sp>
    </p:spTree>
    <p:extLst>
      <p:ext uri="{BB962C8B-B14F-4D97-AF65-F5344CB8AC3E}">
        <p14:creationId xmlns:p14="http://schemas.microsoft.com/office/powerpoint/2010/main" val="140985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CC05B3-D0AB-4625-8C85-186C16326AD3}"/>
              </a:ext>
            </a:extLst>
          </p:cNvPr>
          <p:cNvSpPr txBox="1"/>
          <p:nvPr/>
        </p:nvSpPr>
        <p:spPr>
          <a:xfrm>
            <a:off x="508542" y="292006"/>
            <a:ext cx="3487394" cy="923330"/>
          </a:xfrm>
          <a:prstGeom prst="rect">
            <a:avLst/>
          </a:prstGeom>
          <a:noFill/>
        </p:spPr>
        <p:txBody>
          <a:bodyPr wrap="square" rtlCol="0">
            <a:spAutoFit/>
          </a:bodyPr>
          <a:lstStyle/>
          <a:p>
            <a:r>
              <a:rPr lang="fr-FR" dirty="0"/>
              <a:t>Quelques ressources</a:t>
            </a:r>
          </a:p>
          <a:p>
            <a:r>
              <a:rPr lang="fr-FR" dirty="0"/>
              <a:t>(bibliographie et sitographie)</a:t>
            </a:r>
          </a:p>
          <a:p>
            <a:endParaRPr lang="fr-FR" dirty="0"/>
          </a:p>
        </p:txBody>
      </p:sp>
      <p:pic>
        <p:nvPicPr>
          <p:cNvPr id="4" name="Image 3" descr="Une image contenant capture d’écran&#10;&#10;Description générée automatiquement">
            <a:extLst>
              <a:ext uri="{FF2B5EF4-FFF2-40B4-BE49-F238E27FC236}">
                <a16:creationId xmlns:a16="http://schemas.microsoft.com/office/drawing/2014/main" id="{607B126A-D41C-4245-83DD-8346E7F35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81" y="925514"/>
            <a:ext cx="1734395" cy="2447424"/>
          </a:xfrm>
          <a:prstGeom prst="rect">
            <a:avLst/>
          </a:prstGeom>
        </p:spPr>
      </p:pic>
      <p:pic>
        <p:nvPicPr>
          <p:cNvPr id="7" name="Image 6" descr="Une image contenant texte, carte&#10;&#10;Description générée automatiquement">
            <a:extLst>
              <a:ext uri="{FF2B5EF4-FFF2-40B4-BE49-F238E27FC236}">
                <a16:creationId xmlns:a16="http://schemas.microsoft.com/office/drawing/2014/main" id="{C7F05EB4-2253-4B4C-80AF-5A88C2D26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612" y="995218"/>
            <a:ext cx="1938553" cy="2447424"/>
          </a:xfrm>
          <a:prstGeom prst="rect">
            <a:avLst/>
          </a:prstGeom>
        </p:spPr>
      </p:pic>
      <p:pic>
        <p:nvPicPr>
          <p:cNvPr id="9" name="Image 8" descr="Une image contenant texte&#10;&#10;Description générée automatiquement">
            <a:extLst>
              <a:ext uri="{FF2B5EF4-FFF2-40B4-BE49-F238E27FC236}">
                <a16:creationId xmlns:a16="http://schemas.microsoft.com/office/drawing/2014/main" id="{BCA9CF80-FA30-475E-9C95-36E9F73FA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198" y="3743045"/>
            <a:ext cx="1737049" cy="2447424"/>
          </a:xfrm>
          <a:prstGeom prst="rect">
            <a:avLst/>
          </a:prstGeom>
        </p:spPr>
      </p:pic>
      <p:pic>
        <p:nvPicPr>
          <p:cNvPr id="11" name="Image 10" descr="Une image contenant texte, capture d’écran&#10;&#10;Description générée automatiquement">
            <a:extLst>
              <a:ext uri="{FF2B5EF4-FFF2-40B4-BE49-F238E27FC236}">
                <a16:creationId xmlns:a16="http://schemas.microsoft.com/office/drawing/2014/main" id="{6A616679-904D-42E9-9A9C-CD93A5D0B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014" y="3743045"/>
            <a:ext cx="1737049" cy="2452304"/>
          </a:xfrm>
          <a:prstGeom prst="rect">
            <a:avLst/>
          </a:prstGeom>
        </p:spPr>
      </p:pic>
      <p:pic>
        <p:nvPicPr>
          <p:cNvPr id="12" name="Image 11">
            <a:extLst>
              <a:ext uri="{FF2B5EF4-FFF2-40B4-BE49-F238E27FC236}">
                <a16:creationId xmlns:a16="http://schemas.microsoft.com/office/drawing/2014/main" id="{6B53B9B6-CD27-4240-84BF-6EAA8F12E9A4}"/>
              </a:ext>
            </a:extLst>
          </p:cNvPr>
          <p:cNvPicPr>
            <a:picLocks noChangeAspect="1"/>
          </p:cNvPicPr>
          <p:nvPr/>
        </p:nvPicPr>
        <p:blipFill>
          <a:blip r:embed="rId6" cstate="print"/>
          <a:stretch>
            <a:fillRect/>
          </a:stretch>
        </p:blipFill>
        <p:spPr>
          <a:xfrm>
            <a:off x="5580112" y="1891242"/>
            <a:ext cx="2736304" cy="3075515"/>
          </a:xfrm>
          <a:prstGeom prst="rect">
            <a:avLst/>
          </a:prstGeom>
        </p:spPr>
      </p:pic>
    </p:spTree>
    <p:extLst>
      <p:ext uri="{BB962C8B-B14F-4D97-AF65-F5344CB8AC3E}">
        <p14:creationId xmlns:p14="http://schemas.microsoft.com/office/powerpoint/2010/main" val="812640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B729E8-7A27-4A7D-9F5D-0B0684339F0E}"/>
              </a:ext>
            </a:extLst>
          </p:cNvPr>
          <p:cNvSpPr/>
          <p:nvPr/>
        </p:nvSpPr>
        <p:spPr>
          <a:xfrm>
            <a:off x="107504" y="188640"/>
            <a:ext cx="4230517" cy="369332"/>
          </a:xfrm>
          <a:prstGeom prst="rect">
            <a:avLst/>
          </a:prstGeom>
        </p:spPr>
        <p:txBody>
          <a:bodyPr wrap="none">
            <a:spAutoFit/>
          </a:bodyPr>
          <a:lstStyle/>
          <a:p>
            <a:r>
              <a:rPr lang="fr-FR" dirty="0"/>
              <a:t>III</a:t>
            </a:r>
            <a:r>
              <a:rPr lang="fr-FR" b="1" dirty="0"/>
              <a:t>. Comment aborder ce thème en classe ?</a:t>
            </a:r>
          </a:p>
        </p:txBody>
      </p:sp>
      <p:graphicFrame>
        <p:nvGraphicFramePr>
          <p:cNvPr id="4" name="Tableau 3">
            <a:extLst>
              <a:ext uri="{FF2B5EF4-FFF2-40B4-BE49-F238E27FC236}">
                <a16:creationId xmlns:a16="http://schemas.microsoft.com/office/drawing/2014/main" id="{7BA8F754-7035-4ECD-AA29-D4CB373EE216}"/>
              </a:ext>
            </a:extLst>
          </p:cNvPr>
          <p:cNvGraphicFramePr>
            <a:graphicFrameLocks noGrp="1"/>
          </p:cNvGraphicFramePr>
          <p:nvPr>
            <p:extLst>
              <p:ext uri="{D42A27DB-BD31-4B8C-83A1-F6EECF244321}">
                <p14:modId xmlns:p14="http://schemas.microsoft.com/office/powerpoint/2010/main" val="1066505161"/>
              </p:ext>
            </p:extLst>
          </p:nvPr>
        </p:nvGraphicFramePr>
        <p:xfrm>
          <a:off x="436851" y="599106"/>
          <a:ext cx="8307302" cy="6059321"/>
        </p:xfrm>
        <a:graphic>
          <a:graphicData uri="http://schemas.openxmlformats.org/drawingml/2006/table">
            <a:tbl>
              <a:tblPr firstRow="1" bandRow="1">
                <a:tableStyleId>{5C22544A-7EE6-4342-B048-85BDC9FD1C3A}</a:tableStyleId>
              </a:tblPr>
              <a:tblGrid>
                <a:gridCol w="4153651">
                  <a:extLst>
                    <a:ext uri="{9D8B030D-6E8A-4147-A177-3AD203B41FA5}">
                      <a16:colId xmlns:a16="http://schemas.microsoft.com/office/drawing/2014/main" val="499246609"/>
                    </a:ext>
                  </a:extLst>
                </a:gridCol>
                <a:gridCol w="4153651">
                  <a:extLst>
                    <a:ext uri="{9D8B030D-6E8A-4147-A177-3AD203B41FA5}">
                      <a16:colId xmlns:a16="http://schemas.microsoft.com/office/drawing/2014/main" val="2343383607"/>
                    </a:ext>
                  </a:extLst>
                </a:gridCol>
              </a:tblGrid>
              <a:tr h="468522">
                <a:tc>
                  <a:txBody>
                    <a:bodyPr/>
                    <a:lstStyle/>
                    <a:p>
                      <a:pPr algn="ctr"/>
                      <a:r>
                        <a:rPr lang="fr-FR" sz="1200" dirty="0"/>
                        <a:t>Voie générale (6 heures)</a:t>
                      </a:r>
                    </a:p>
                    <a:p>
                      <a:pPr algn="ctr"/>
                      <a:r>
                        <a:rPr lang="fr-FR" sz="1200" dirty="0"/>
                        <a:t>Les espaces ruraux :</a:t>
                      </a:r>
                    </a:p>
                    <a:p>
                      <a:pPr algn="ctr"/>
                      <a:r>
                        <a:rPr lang="fr-FR" sz="1200" dirty="0"/>
                        <a:t>multifonctionnalité ou fragmentation ?</a:t>
                      </a:r>
                    </a:p>
                  </a:txBody>
                  <a:tcPr/>
                </a:tc>
                <a:tc>
                  <a:txBody>
                    <a:bodyPr/>
                    <a:lstStyle/>
                    <a:p>
                      <a:pPr algn="ctr"/>
                      <a:r>
                        <a:rPr lang="fr-FR" sz="1200" dirty="0"/>
                        <a:t>Série technologique (4 heures)</a:t>
                      </a:r>
                    </a:p>
                    <a:p>
                      <a:pPr algn="ctr"/>
                      <a:r>
                        <a:rPr lang="fr-FR" sz="1200" dirty="0"/>
                        <a:t>Les espaces ruraux : </a:t>
                      </a:r>
                    </a:p>
                    <a:p>
                      <a:pPr algn="ctr"/>
                      <a:r>
                        <a:rPr lang="fr-FR" sz="1200" dirty="0"/>
                        <a:t>une  multifonctionnalité toujours plus marquée.</a:t>
                      </a:r>
                    </a:p>
                  </a:txBody>
                  <a:tcPr/>
                </a:tc>
                <a:extLst>
                  <a:ext uri="{0D108BD9-81ED-4DB2-BD59-A6C34878D82A}">
                    <a16:rowId xmlns:a16="http://schemas.microsoft.com/office/drawing/2014/main" val="3120172354"/>
                  </a:ext>
                </a:extLst>
              </a:tr>
              <a:tr h="843340">
                <a:tc>
                  <a:txBody>
                    <a:bodyPr/>
                    <a:lstStyle/>
                    <a:p>
                      <a:pPr algn="just"/>
                      <a:r>
                        <a:rPr lang="fr-FR" sz="1200" i="1" dirty="0"/>
                        <a:t>Objectif de la leçon. </a:t>
                      </a:r>
                      <a:r>
                        <a:rPr lang="fr-FR" sz="1200" dirty="0"/>
                        <a:t>Montrer que les espaces ruraux sont à la fois multifonctionnels et fragmentés à toutes les échelles et que cela conduit à de fortes interrogations sur ce qu’est le rural aujourd’hui.</a:t>
                      </a:r>
                    </a:p>
                  </a:txBody>
                  <a:tcPr/>
                </a:tc>
                <a:tc>
                  <a:txBody>
                    <a:bodyPr/>
                    <a:lstStyle/>
                    <a:p>
                      <a:pPr algn="just"/>
                      <a:r>
                        <a:rPr lang="fr-FR" sz="1200" i="1" dirty="0"/>
                        <a:t>Objectif de la leçon. </a:t>
                      </a:r>
                      <a:r>
                        <a:rPr lang="fr-FR" sz="1200" dirty="0"/>
                        <a:t>Montrer que les espaces ruraux sont multifonctionnels et que l’agriculture n’est pas la seule activité.</a:t>
                      </a:r>
                    </a:p>
                  </a:txBody>
                  <a:tcPr/>
                </a:tc>
                <a:extLst>
                  <a:ext uri="{0D108BD9-81ED-4DB2-BD59-A6C34878D82A}">
                    <a16:rowId xmlns:a16="http://schemas.microsoft.com/office/drawing/2014/main" val="922128612"/>
                  </a:ext>
                </a:extLst>
              </a:tr>
              <a:tr h="655931">
                <a:tc>
                  <a:txBody>
                    <a:bodyPr/>
                    <a:lstStyle/>
                    <a:p>
                      <a:pPr algn="just"/>
                      <a:r>
                        <a:rPr lang="fr-FR" sz="1200" u="sng" dirty="0"/>
                        <a:t>Introduction générale au thème.</a:t>
                      </a:r>
                      <a:r>
                        <a:rPr lang="fr-FR" sz="1200" u="none" dirty="0"/>
                        <a:t> (0h.30)</a:t>
                      </a:r>
                      <a:endParaRPr lang="fr-FR" sz="1200" u="sng" dirty="0"/>
                    </a:p>
                    <a:p>
                      <a:pPr algn="just"/>
                      <a:r>
                        <a:rPr lang="fr-FR" sz="1200" i="1" dirty="0"/>
                        <a:t>Notion </a:t>
                      </a:r>
                      <a:r>
                        <a:rPr lang="fr-FR" sz="1200" dirty="0"/>
                        <a:t>: </a:t>
                      </a:r>
                      <a:r>
                        <a:rPr lang="fr-FR" sz="1200" dirty="0">
                          <a:highlight>
                            <a:srgbClr val="FFFF00"/>
                          </a:highlight>
                        </a:rPr>
                        <a:t>espace rural</a:t>
                      </a:r>
                    </a:p>
                  </a:txBody>
                  <a:tcPr/>
                </a:tc>
                <a:tc>
                  <a:txBody>
                    <a:bodyPr/>
                    <a:lstStyle/>
                    <a:p>
                      <a:pPr algn="just"/>
                      <a:r>
                        <a:rPr lang="fr-FR" sz="1200" u="sng" dirty="0"/>
                        <a:t>Introduction</a:t>
                      </a:r>
                      <a:r>
                        <a:rPr lang="fr-FR" sz="1200" u="sng" baseline="0" dirty="0"/>
                        <a:t> à la leçon</a:t>
                      </a:r>
                      <a:r>
                        <a:rPr lang="fr-FR" sz="1200" u="none" dirty="0"/>
                        <a:t> (0h.30)</a:t>
                      </a:r>
                      <a:endParaRPr lang="fr-FR" sz="1200" u="sng" dirty="0"/>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espace rural</a:t>
                      </a:r>
                    </a:p>
                    <a:p>
                      <a:pPr algn="just"/>
                      <a:endParaRPr lang="fr-FR" sz="1200" dirty="0"/>
                    </a:p>
                  </a:txBody>
                  <a:tcPr/>
                </a:tc>
                <a:extLst>
                  <a:ext uri="{0D108BD9-81ED-4DB2-BD59-A6C34878D82A}">
                    <a16:rowId xmlns:a16="http://schemas.microsoft.com/office/drawing/2014/main" val="490078860"/>
                  </a:ext>
                </a:extLst>
              </a:tr>
              <a:tr h="468522">
                <a:tc>
                  <a:txBody>
                    <a:bodyPr/>
                    <a:lstStyle/>
                    <a:p>
                      <a:pPr algn="just"/>
                      <a:r>
                        <a:rPr lang="fr-FR" sz="1200" dirty="0"/>
                        <a:t>Etude mondiale (France exclue).</a:t>
                      </a:r>
                    </a:p>
                    <a:p>
                      <a:pPr algn="just"/>
                      <a:r>
                        <a:rPr lang="fr-FR" sz="1200" dirty="0"/>
                        <a:t>Chapitre 1. Les espaces ruraux mondiaux.</a:t>
                      </a:r>
                    </a:p>
                  </a:txBody>
                  <a:tcPr/>
                </a:tc>
                <a:tc>
                  <a:txBody>
                    <a:bodyPr/>
                    <a:lstStyle/>
                    <a:p>
                      <a:pPr algn="just"/>
                      <a:r>
                        <a:rPr lang="fr-FR" sz="1200" dirty="0"/>
                        <a:t>Etude mondiale mais forte place de la France.</a:t>
                      </a:r>
                    </a:p>
                  </a:txBody>
                  <a:tcPr/>
                </a:tc>
                <a:extLst>
                  <a:ext uri="{0D108BD9-81ED-4DB2-BD59-A6C34878D82A}">
                    <a16:rowId xmlns:a16="http://schemas.microsoft.com/office/drawing/2014/main" val="3718631429"/>
                  </a:ext>
                </a:extLst>
              </a:tr>
              <a:tr h="1030749">
                <a:tc>
                  <a:txBody>
                    <a:bodyPr/>
                    <a:lstStyle/>
                    <a:p>
                      <a:pPr algn="just"/>
                      <a:r>
                        <a:rPr lang="fr-FR" sz="1200" u="sng" dirty="0"/>
                        <a:t>I. Des espaces ruraux multifonctionnels</a:t>
                      </a:r>
                      <a:r>
                        <a:rPr lang="fr-FR" sz="1200" u="none" dirty="0"/>
                        <a:t>. (2h.30)</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tc>
                  <a:txBody>
                    <a:bodyPr/>
                    <a:lstStyle/>
                    <a:p>
                      <a:pPr algn="just"/>
                      <a:r>
                        <a:rPr lang="fr-FR" sz="1200" u="sng" dirty="0"/>
                        <a:t>I. Des espaces ruraux aux fonctions variées.</a:t>
                      </a:r>
                      <a:r>
                        <a:rPr lang="fr-FR" sz="1200" u="none" dirty="0"/>
                        <a:t> (2h.00)</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i="1" dirty="0"/>
                        <a:t>Notion </a:t>
                      </a:r>
                      <a:r>
                        <a:rPr lang="fr-FR" sz="1200" dirty="0"/>
                        <a:t>: </a:t>
                      </a:r>
                      <a:r>
                        <a:rPr lang="fr-FR" sz="1200" dirty="0">
                          <a:highlight>
                            <a:srgbClr val="FFFF00"/>
                          </a:highlight>
                        </a:rPr>
                        <a:t>multifonctionnalité</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342900" indent="-342900" algn="just">
                        <a:buAutoNum type="arabicPeriod"/>
                      </a:pPr>
                      <a:r>
                        <a:rPr lang="fr-FR" sz="1200" dirty="0"/>
                        <a:t>Une fonction agricole toujours présente.</a:t>
                      </a:r>
                    </a:p>
                    <a:p>
                      <a:pPr marL="342900" indent="-342900" algn="just">
                        <a:buAutoNum type="arabicPeriod"/>
                      </a:pPr>
                      <a:r>
                        <a:rPr lang="fr-FR" sz="1200" dirty="0"/>
                        <a:t>L’affirmation de fonctions non agricoles.</a:t>
                      </a:r>
                    </a:p>
                  </a:txBody>
                  <a:tcPr/>
                </a:tc>
                <a:extLst>
                  <a:ext uri="{0D108BD9-81ED-4DB2-BD59-A6C34878D82A}">
                    <a16:rowId xmlns:a16="http://schemas.microsoft.com/office/drawing/2014/main" val="276785974"/>
                  </a:ext>
                </a:extLst>
              </a:tr>
              <a:tr h="1468037">
                <a:tc>
                  <a:txBody>
                    <a:bodyPr/>
                    <a:lstStyle/>
                    <a:p>
                      <a:pPr algn="just"/>
                      <a:r>
                        <a:rPr lang="fr-FR" sz="1100" u="sng" dirty="0"/>
                        <a:t>II. Des espaces ruraux fragmentés : le rôle déterminant de la ville. </a:t>
                      </a:r>
                      <a:r>
                        <a:rPr lang="fr-FR" sz="1100" u="none" dirty="0"/>
                        <a:t>(3h.)</a:t>
                      </a:r>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Une dépendance qui conduit à une fragmentation forte des espaces ruraux.</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Notions </a:t>
                      </a:r>
                      <a:r>
                        <a:rPr lang="fr-FR" sz="1100" dirty="0"/>
                        <a:t>: </a:t>
                      </a:r>
                      <a:r>
                        <a:rPr lang="fr-FR" sz="1100" dirty="0">
                          <a:highlight>
                            <a:srgbClr val="FFFF00"/>
                          </a:highlight>
                        </a:rPr>
                        <a:t>fragmentation, ruralité</a:t>
                      </a:r>
                      <a:endParaRPr lang="fr-FR" sz="1100" u="none" dirty="0"/>
                    </a:p>
                  </a:txBody>
                  <a:tcPr/>
                </a:tc>
                <a:tc>
                  <a:txBody>
                    <a:bodyPr/>
                    <a:lstStyle/>
                    <a:p>
                      <a:pPr algn="just"/>
                      <a:r>
                        <a:rPr lang="fr-FR" sz="1100" u="sng" dirty="0"/>
                        <a:t>II. Des espaces ruraux davantage liés aux espaces urbains</a:t>
                      </a:r>
                      <a:r>
                        <a:rPr lang="fr-FR" sz="1100" u="none" dirty="0"/>
                        <a:t>. (1h.30)</a:t>
                      </a:r>
                    </a:p>
                    <a:p>
                      <a:pPr algn="just"/>
                      <a:endParaRPr lang="fr-FR" sz="1100" u="none" dirty="0"/>
                    </a:p>
                    <a:p>
                      <a:pPr marL="228600" indent="-228600" algn="just">
                        <a:buAutoNum type="arabicPeriod"/>
                      </a:pPr>
                      <a:r>
                        <a:rPr lang="fr-FR" sz="1100" u="none" dirty="0"/>
                        <a:t>Des liens de dépendance de plus en plus marqués.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périurbanisation</a:t>
                      </a:r>
                      <a:endParaRPr lang="fr-FR" sz="1100" u="none" dirty="0"/>
                    </a:p>
                    <a:p>
                      <a:pPr marL="0" indent="0" algn="just">
                        <a:buNone/>
                      </a:pPr>
                      <a:r>
                        <a:rPr lang="fr-FR" sz="1100" u="none" dirty="0"/>
                        <a:t>2.    Ces liens conduisent à des espaces ruraux contrastés.</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i="1" dirty="0"/>
                        <a:t>Notion </a:t>
                      </a:r>
                      <a:r>
                        <a:rPr lang="fr-FR" sz="1100" dirty="0"/>
                        <a:t>: </a:t>
                      </a:r>
                      <a:r>
                        <a:rPr lang="fr-FR" sz="1100" dirty="0">
                          <a:highlight>
                            <a:srgbClr val="FFFF00"/>
                          </a:highlight>
                        </a:rPr>
                        <a:t>fragmentation</a:t>
                      </a:r>
                      <a:endParaRPr lang="fr-FR" sz="1100" u="none" dirty="0"/>
                    </a:p>
                    <a:p>
                      <a:pPr algn="just"/>
                      <a:endParaRPr lang="fr-FR" dirty="0"/>
                    </a:p>
                  </a:txBody>
                  <a:tcPr/>
                </a:tc>
                <a:extLst>
                  <a:ext uri="{0D108BD9-81ED-4DB2-BD59-A6C34878D82A}">
                    <a16:rowId xmlns:a16="http://schemas.microsoft.com/office/drawing/2014/main" val="53286140"/>
                  </a:ext>
                </a:extLst>
              </a:tr>
              <a:tr h="95266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sng" dirty="0"/>
                        <a:t>Conclusion.</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none" dirty="0"/>
                        <a:t>On s’interroge sur l’intitulé du thème et sur le « ou » séparant « multifonctionnalité » et « fragmentation » : ce « ou » est-il pertinent ? On aboutit à la conclusion que les deux notions sont indissociables.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100" u="sng" dirty="0"/>
                        <a:t>Conclusion.</a:t>
                      </a:r>
                    </a:p>
                    <a:p>
                      <a:pPr algn="just"/>
                      <a:r>
                        <a:rPr lang="fr-FR" sz="1100" dirty="0"/>
                        <a:t>Plus simplement, on insiste sur le fait que les espaces ruraux mutent vite depuis quelques décennies et qu’ils sont diversifiés. Ils sont de moins en moins agricoles pour être de plus en plus dépendants des espaces urbains d’où une quête identitaire (la ruralité).</a:t>
                      </a:r>
                    </a:p>
                  </a:txBody>
                  <a:tcPr/>
                </a:tc>
                <a:extLst>
                  <a:ext uri="{0D108BD9-81ED-4DB2-BD59-A6C34878D82A}">
                    <a16:rowId xmlns:a16="http://schemas.microsoft.com/office/drawing/2014/main" val="846683643"/>
                  </a:ext>
                </a:extLst>
              </a:tr>
            </a:tbl>
          </a:graphicData>
        </a:graphic>
      </p:graphicFrame>
      <p:sp>
        <p:nvSpPr>
          <p:cNvPr id="5" name="Rectangle 4">
            <a:extLst>
              <a:ext uri="{FF2B5EF4-FFF2-40B4-BE49-F238E27FC236}">
                <a16:creationId xmlns:a16="http://schemas.microsoft.com/office/drawing/2014/main" id="{0CB49CE0-A1F9-49C6-87CA-52299EBB14EE}"/>
              </a:ext>
            </a:extLst>
          </p:cNvPr>
          <p:cNvSpPr/>
          <p:nvPr/>
        </p:nvSpPr>
        <p:spPr>
          <a:xfrm>
            <a:off x="399847" y="1253986"/>
            <a:ext cx="4235037" cy="81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29DBC04B-6CDC-41C5-A67D-31CFF5A3DC0F}"/>
              </a:ext>
            </a:extLst>
          </p:cNvPr>
          <p:cNvSpPr/>
          <p:nvPr/>
        </p:nvSpPr>
        <p:spPr>
          <a:xfrm>
            <a:off x="4599857" y="1228010"/>
            <a:ext cx="4174989" cy="838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EAD61DE8-C305-4E4A-9CCB-FCE5FEC894BF}"/>
              </a:ext>
            </a:extLst>
          </p:cNvPr>
          <p:cNvSpPr/>
          <p:nvPr/>
        </p:nvSpPr>
        <p:spPr>
          <a:xfrm>
            <a:off x="4572000" y="2292027"/>
            <a:ext cx="4194814" cy="352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D5E73FA-FBF1-4344-83D5-ACAF960DB17E}"/>
              </a:ext>
            </a:extLst>
          </p:cNvPr>
          <p:cNvSpPr/>
          <p:nvPr/>
        </p:nvSpPr>
        <p:spPr>
          <a:xfrm>
            <a:off x="436852" y="2294852"/>
            <a:ext cx="4166840"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711BE35-2DB9-4F93-9A45-45A45AB10C9E}"/>
              </a:ext>
            </a:extLst>
          </p:cNvPr>
          <p:cNvSpPr/>
          <p:nvPr/>
        </p:nvSpPr>
        <p:spPr>
          <a:xfrm>
            <a:off x="399847" y="3414623"/>
            <a:ext cx="4200011" cy="75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11462B6-A6AE-41C2-94FB-6C9B639788C3}"/>
              </a:ext>
            </a:extLst>
          </p:cNvPr>
          <p:cNvSpPr/>
          <p:nvPr/>
        </p:nvSpPr>
        <p:spPr>
          <a:xfrm>
            <a:off x="4572000" y="3415577"/>
            <a:ext cx="4194321" cy="75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01ED9086-8381-462B-AFE6-A0523251D916}"/>
              </a:ext>
            </a:extLst>
          </p:cNvPr>
          <p:cNvSpPr/>
          <p:nvPr/>
        </p:nvSpPr>
        <p:spPr>
          <a:xfrm>
            <a:off x="388696" y="4613891"/>
            <a:ext cx="4278667" cy="1119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ACF7392-88A1-4734-B8E4-70434C5AF3A8}"/>
              </a:ext>
            </a:extLst>
          </p:cNvPr>
          <p:cNvSpPr/>
          <p:nvPr/>
        </p:nvSpPr>
        <p:spPr>
          <a:xfrm>
            <a:off x="4603690" y="5922498"/>
            <a:ext cx="4188618" cy="790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DD53E2D-016B-4D0C-80E2-2C3C7BB7548E}"/>
              </a:ext>
            </a:extLst>
          </p:cNvPr>
          <p:cNvSpPr/>
          <p:nvPr/>
        </p:nvSpPr>
        <p:spPr>
          <a:xfrm>
            <a:off x="426120" y="5905568"/>
            <a:ext cx="4245971" cy="751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4C1939A5-613F-41DB-9328-1D6209493F64}"/>
              </a:ext>
            </a:extLst>
          </p:cNvPr>
          <p:cNvSpPr/>
          <p:nvPr/>
        </p:nvSpPr>
        <p:spPr>
          <a:xfrm>
            <a:off x="4603691" y="4593812"/>
            <a:ext cx="4171155" cy="1180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39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0" nodeType="clickEffect">
                                  <p:stCondLst>
                                    <p:cond delay="0"/>
                                  </p:stCondLst>
                                  <p:childTnLst>
                                    <p:animEffect transition="out" filter="randombar(horizontal)">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E9531BEB-E073-4643-AA62-44ED92423CE6}"/>
              </a:ext>
            </a:extLst>
          </p:cNvPr>
          <p:cNvGraphicFramePr>
            <a:graphicFrameLocks noGrp="1"/>
          </p:cNvGraphicFramePr>
          <p:nvPr>
            <p:extLst>
              <p:ext uri="{D42A27DB-BD31-4B8C-83A1-F6EECF244321}">
                <p14:modId xmlns:p14="http://schemas.microsoft.com/office/powerpoint/2010/main" val="2409446854"/>
              </p:ext>
            </p:extLst>
          </p:nvPr>
        </p:nvGraphicFramePr>
        <p:xfrm>
          <a:off x="323527" y="2420888"/>
          <a:ext cx="8496945" cy="1826300"/>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val="3576853345"/>
                    </a:ext>
                  </a:extLst>
                </a:gridCol>
                <a:gridCol w="4392489">
                  <a:extLst>
                    <a:ext uri="{9D8B030D-6E8A-4147-A177-3AD203B41FA5}">
                      <a16:colId xmlns:a16="http://schemas.microsoft.com/office/drawing/2014/main" val="2506668721"/>
                    </a:ext>
                  </a:extLst>
                </a:gridCol>
              </a:tblGrid>
              <a:tr h="576620">
                <a:tc>
                  <a:txBody>
                    <a:bodyPr/>
                    <a:lstStyle/>
                    <a:p>
                      <a:pPr algn="ctr"/>
                      <a:r>
                        <a:rPr lang="fr-FR" dirty="0"/>
                        <a:t>Voie générale</a:t>
                      </a:r>
                    </a:p>
                  </a:txBody>
                  <a:tcPr/>
                </a:tc>
                <a:tc>
                  <a:txBody>
                    <a:bodyPr/>
                    <a:lstStyle/>
                    <a:p>
                      <a:pPr algn="ctr"/>
                      <a:r>
                        <a:rPr lang="fr-FR" dirty="0"/>
                        <a:t>Série technologique</a:t>
                      </a:r>
                    </a:p>
                  </a:txBody>
                  <a:tcPr/>
                </a:tc>
                <a:extLst>
                  <a:ext uri="{0D108BD9-81ED-4DB2-BD59-A6C34878D82A}">
                    <a16:rowId xmlns:a16="http://schemas.microsoft.com/office/drawing/2014/main" val="137017588"/>
                  </a:ext>
                </a:extLst>
              </a:tr>
              <a:tr h="612416">
                <a:tc>
                  <a:txBody>
                    <a:bodyPr/>
                    <a:lstStyle/>
                    <a:p>
                      <a:pPr algn="ctr"/>
                      <a:r>
                        <a:rPr lang="fr-FR" sz="1400" u="sng" dirty="0"/>
                        <a:t>Une consigne large</a:t>
                      </a:r>
                    </a:p>
                    <a:p>
                      <a:pPr algn="ctr"/>
                      <a:r>
                        <a:rPr lang="fr-FR" sz="1400" dirty="0"/>
                        <a:t>Quelle vision ce reportage nous donne-t-il</a:t>
                      </a:r>
                      <a:r>
                        <a:rPr lang="fr-FR" sz="1400" baseline="0" dirty="0"/>
                        <a:t> de l’espace rural ?</a:t>
                      </a:r>
                      <a:endParaRPr lang="fr-FR" sz="1400" dirty="0"/>
                    </a:p>
                  </a:txBody>
                  <a:tcPr/>
                </a:tc>
                <a:tc>
                  <a:txBody>
                    <a:bodyPr/>
                    <a:lstStyle/>
                    <a:p>
                      <a:pPr algn="ctr"/>
                      <a:r>
                        <a:rPr lang="fr-FR" sz="1400" u="sng" dirty="0"/>
                        <a:t>Un tableau pour guider le</a:t>
                      </a:r>
                      <a:r>
                        <a:rPr lang="fr-FR" sz="1400" u="sng" baseline="0" dirty="0"/>
                        <a:t> travail</a:t>
                      </a:r>
                      <a:endParaRPr lang="fr-FR" sz="1400" u="sng" dirty="0"/>
                    </a:p>
                  </a:txBody>
                  <a:tcPr/>
                </a:tc>
                <a:extLst>
                  <a:ext uri="{0D108BD9-81ED-4DB2-BD59-A6C34878D82A}">
                    <a16:rowId xmlns:a16="http://schemas.microsoft.com/office/drawing/2014/main" val="2042283479"/>
                  </a:ext>
                </a:extLst>
              </a:tr>
              <a:tr h="433795">
                <a:tc>
                  <a:txBody>
                    <a:bodyPr/>
                    <a:lstStyle/>
                    <a:p>
                      <a:pPr algn="ctr"/>
                      <a:endParaRPr lang="fr-FR" sz="1400" i="1" dirty="0"/>
                    </a:p>
                  </a:txBody>
                  <a:tcPr/>
                </a:tc>
                <a:tc>
                  <a:txBody>
                    <a:bodyPr/>
                    <a:lstStyle/>
                    <a:p>
                      <a:pPr algn="l"/>
                      <a:r>
                        <a:rPr lang="fr-FR" sz="1400" i="0" dirty="0"/>
                        <a:t>Problématique :</a:t>
                      </a:r>
                    </a:p>
                    <a:p>
                      <a:pPr algn="l"/>
                      <a:r>
                        <a:rPr lang="fr-FR" sz="1400" i="1" dirty="0"/>
                        <a:t>Comment expliquer la diversité</a:t>
                      </a:r>
                      <a:r>
                        <a:rPr lang="fr-FR" sz="1400" i="1" baseline="0" dirty="0"/>
                        <a:t> des espaces ruraux ?</a:t>
                      </a:r>
                      <a:endParaRPr lang="fr-FR" sz="1400" i="1" dirty="0"/>
                    </a:p>
                  </a:txBody>
                  <a:tcPr/>
                </a:tc>
                <a:extLst>
                  <a:ext uri="{0D108BD9-81ED-4DB2-BD59-A6C34878D82A}">
                    <a16:rowId xmlns:a16="http://schemas.microsoft.com/office/drawing/2014/main" val="10002"/>
                  </a:ext>
                </a:extLst>
              </a:tr>
            </a:tbl>
          </a:graphicData>
        </a:graphic>
      </p:graphicFrame>
      <p:pic>
        <p:nvPicPr>
          <p:cNvPr id="11" name="Image 10" descr="Une image contenant homme, intérieur, personne, mur&#10;&#10;Description générée automatiquement">
            <a:hlinkClick r:id="rId3" action="ppaction://hlinkfile"/>
            <a:extLst>
              <a:ext uri="{FF2B5EF4-FFF2-40B4-BE49-F238E27FC236}">
                <a16:creationId xmlns:a16="http://schemas.microsoft.com/office/drawing/2014/main" id="{1EBB8088-6658-4C2D-8FFD-331B9606E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4" y="116632"/>
            <a:ext cx="3589548" cy="2004935"/>
          </a:xfrm>
          <a:prstGeom prst="rect">
            <a:avLst/>
          </a:prstGeom>
        </p:spPr>
      </p:pic>
      <p:sp>
        <p:nvSpPr>
          <p:cNvPr id="12" name="ZoneTexte 11">
            <a:extLst>
              <a:ext uri="{FF2B5EF4-FFF2-40B4-BE49-F238E27FC236}">
                <a16:creationId xmlns:a16="http://schemas.microsoft.com/office/drawing/2014/main" id="{705438FF-C769-469A-889E-7AA4B4FA3913}"/>
              </a:ext>
            </a:extLst>
          </p:cNvPr>
          <p:cNvSpPr txBox="1"/>
          <p:nvPr/>
        </p:nvSpPr>
        <p:spPr>
          <a:xfrm>
            <a:off x="179512" y="116632"/>
            <a:ext cx="4392488" cy="369332"/>
          </a:xfrm>
          <a:prstGeom prst="rect">
            <a:avLst/>
          </a:prstGeom>
          <a:noFill/>
        </p:spPr>
        <p:txBody>
          <a:bodyPr wrap="square" rtlCol="0">
            <a:spAutoFit/>
          </a:bodyPr>
          <a:lstStyle/>
          <a:p>
            <a:r>
              <a:rPr lang="fr-FR" dirty="0"/>
              <a:t>INTRODUCTION COMMUNE</a:t>
            </a:r>
          </a:p>
        </p:txBody>
      </p:sp>
      <p:sp>
        <p:nvSpPr>
          <p:cNvPr id="13" name="ZoneTexte 12">
            <a:extLst>
              <a:ext uri="{FF2B5EF4-FFF2-40B4-BE49-F238E27FC236}">
                <a16:creationId xmlns:a16="http://schemas.microsoft.com/office/drawing/2014/main" id="{341281AE-89FD-45AC-BE7E-E4463B695C9A}"/>
              </a:ext>
            </a:extLst>
          </p:cNvPr>
          <p:cNvSpPr txBox="1"/>
          <p:nvPr/>
        </p:nvSpPr>
        <p:spPr>
          <a:xfrm>
            <a:off x="2375756" y="2175409"/>
            <a:ext cx="6120680" cy="246221"/>
          </a:xfrm>
          <a:prstGeom prst="rect">
            <a:avLst/>
          </a:prstGeom>
          <a:noFill/>
        </p:spPr>
        <p:txBody>
          <a:bodyPr wrap="square" rtlCol="0">
            <a:spAutoFit/>
          </a:bodyPr>
          <a:lstStyle/>
          <a:p>
            <a:r>
              <a:rPr lang="fr-FR" sz="1000" dirty="0"/>
              <a:t>Extrait d’un reportage de BFMTV (février 2019) : « Les oubliés de la République », le village de Brémontier-Merval</a:t>
            </a:r>
          </a:p>
        </p:txBody>
      </p:sp>
      <p:sp>
        <p:nvSpPr>
          <p:cNvPr id="4" name="Rectangle 3">
            <a:extLst>
              <a:ext uri="{FF2B5EF4-FFF2-40B4-BE49-F238E27FC236}">
                <a16:creationId xmlns:a16="http://schemas.microsoft.com/office/drawing/2014/main" id="{BEC3A0E7-955C-4941-BDE0-8B913E008013}"/>
              </a:ext>
            </a:extLst>
          </p:cNvPr>
          <p:cNvSpPr/>
          <p:nvPr/>
        </p:nvSpPr>
        <p:spPr>
          <a:xfrm>
            <a:off x="323527" y="2996952"/>
            <a:ext cx="4104457"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8A049238-C551-4DA2-A7DD-886F53F88D38}"/>
              </a:ext>
            </a:extLst>
          </p:cNvPr>
          <p:cNvSpPr/>
          <p:nvPr/>
        </p:nvSpPr>
        <p:spPr>
          <a:xfrm>
            <a:off x="323526" y="3717032"/>
            <a:ext cx="4104457"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DFB37F1-F187-4AF2-8598-E752632B546D}"/>
              </a:ext>
            </a:extLst>
          </p:cNvPr>
          <p:cNvSpPr/>
          <p:nvPr/>
        </p:nvSpPr>
        <p:spPr>
          <a:xfrm>
            <a:off x="4427983" y="3572274"/>
            <a:ext cx="4392489"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A0514BA-59DC-44AF-B972-E590E46B8B8B}"/>
              </a:ext>
            </a:extLst>
          </p:cNvPr>
          <p:cNvSpPr/>
          <p:nvPr/>
        </p:nvSpPr>
        <p:spPr>
          <a:xfrm>
            <a:off x="4415830" y="3005662"/>
            <a:ext cx="4392489" cy="57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7" name="Objet 16">
            <a:extLst>
              <a:ext uri="{FF2B5EF4-FFF2-40B4-BE49-F238E27FC236}">
                <a16:creationId xmlns:a16="http://schemas.microsoft.com/office/drawing/2014/main" id="{89B4FF8F-CC43-4F12-88BD-4D1E984F74D6}"/>
              </a:ext>
            </a:extLst>
          </p:cNvPr>
          <p:cNvGraphicFramePr>
            <a:graphicFrameLocks noChangeAspect="1"/>
          </p:cNvGraphicFramePr>
          <p:nvPr>
            <p:extLst>
              <p:ext uri="{D42A27DB-BD31-4B8C-83A1-F6EECF244321}">
                <p14:modId xmlns:p14="http://schemas.microsoft.com/office/powerpoint/2010/main" val="2563172679"/>
              </p:ext>
            </p:extLst>
          </p:nvPr>
        </p:nvGraphicFramePr>
        <p:xfrm>
          <a:off x="4691934" y="4512916"/>
          <a:ext cx="4325111" cy="2309793"/>
        </p:xfrm>
        <a:graphic>
          <a:graphicData uri="http://schemas.openxmlformats.org/presentationml/2006/ole">
            <mc:AlternateContent xmlns:mc="http://schemas.openxmlformats.org/markup-compatibility/2006">
              <mc:Choice xmlns:v="urn:schemas-microsoft-com:vml" Requires="v">
                <p:oleObj spid="_x0000_s1077" name="Document" r:id="rId5" imgW="5969000" imgH="3187700" progId="Word.Document.12">
                  <p:embed/>
                </p:oleObj>
              </mc:Choice>
              <mc:Fallback>
                <p:oleObj name="Document" r:id="rId5" imgW="5969000" imgH="3187700" progId="Word.Document.12">
                  <p:embed/>
                  <p:pic>
                    <p:nvPicPr>
                      <p:cNvPr id="2" name="Objet 1">
                        <a:extLst>
                          <a:ext uri="{FF2B5EF4-FFF2-40B4-BE49-F238E27FC236}">
                            <a16:creationId xmlns:a16="http://schemas.microsoft.com/office/drawing/2014/main" id="{21C3AF4D-78B8-C54F-B31B-915BFF94F88E}"/>
                          </a:ext>
                        </a:extLst>
                      </p:cNvPr>
                      <p:cNvPicPr/>
                      <p:nvPr/>
                    </p:nvPicPr>
                    <p:blipFill>
                      <a:blip r:embed="rId6"/>
                      <a:stretch>
                        <a:fillRect/>
                      </a:stretch>
                    </p:blipFill>
                    <p:spPr>
                      <a:xfrm>
                        <a:off x="4691934" y="4512916"/>
                        <a:ext cx="4325111" cy="2309793"/>
                      </a:xfrm>
                      <a:prstGeom prst="rect">
                        <a:avLst/>
                      </a:prstGeom>
                    </p:spPr>
                  </p:pic>
                </p:oleObj>
              </mc:Fallback>
            </mc:AlternateContent>
          </a:graphicData>
        </a:graphic>
      </p:graphicFrame>
    </p:spTree>
    <p:extLst>
      <p:ext uri="{BB962C8B-B14F-4D97-AF65-F5344CB8AC3E}">
        <p14:creationId xmlns:p14="http://schemas.microsoft.com/office/powerpoint/2010/main" val="69840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au 9">
            <a:extLst>
              <a:ext uri="{FF2B5EF4-FFF2-40B4-BE49-F238E27FC236}">
                <a16:creationId xmlns:a16="http://schemas.microsoft.com/office/drawing/2014/main" id="{E9531BEB-E073-4643-AA62-44ED92423CE6}"/>
              </a:ext>
            </a:extLst>
          </p:cNvPr>
          <p:cNvGraphicFramePr>
            <a:graphicFrameLocks noGrp="1"/>
          </p:cNvGraphicFramePr>
          <p:nvPr>
            <p:extLst>
              <p:ext uri="{D42A27DB-BD31-4B8C-83A1-F6EECF244321}">
                <p14:modId xmlns:p14="http://schemas.microsoft.com/office/powerpoint/2010/main" val="860244017"/>
              </p:ext>
            </p:extLst>
          </p:nvPr>
        </p:nvGraphicFramePr>
        <p:xfrm>
          <a:off x="319607" y="271214"/>
          <a:ext cx="8496946" cy="2071233"/>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3576853345"/>
                    </a:ext>
                  </a:extLst>
                </a:gridCol>
                <a:gridCol w="4248474">
                  <a:extLst>
                    <a:ext uri="{9D8B030D-6E8A-4147-A177-3AD203B41FA5}">
                      <a16:colId xmlns:a16="http://schemas.microsoft.com/office/drawing/2014/main" val="2506668721"/>
                    </a:ext>
                  </a:extLst>
                </a:gridCol>
              </a:tblGrid>
              <a:tr h="174094">
                <a:tc>
                  <a:txBody>
                    <a:bodyPr/>
                    <a:lstStyle/>
                    <a:p>
                      <a:pPr algn="ctr"/>
                      <a:r>
                        <a:rPr lang="fr-FR" dirty="0"/>
                        <a:t>Voie générale</a:t>
                      </a:r>
                    </a:p>
                  </a:txBody>
                  <a:tcPr/>
                </a:tc>
                <a:tc>
                  <a:txBody>
                    <a:bodyPr/>
                    <a:lstStyle/>
                    <a:p>
                      <a:pPr algn="ctr"/>
                      <a:r>
                        <a:rPr lang="fr-FR" dirty="0"/>
                        <a:t>Série technologique</a:t>
                      </a:r>
                    </a:p>
                  </a:txBody>
                  <a:tcPr/>
                </a:tc>
                <a:extLst>
                  <a:ext uri="{0D108BD9-81ED-4DB2-BD59-A6C34878D82A}">
                    <a16:rowId xmlns:a16="http://schemas.microsoft.com/office/drawing/2014/main" val="137017588"/>
                  </a:ext>
                </a:extLst>
              </a:tr>
              <a:tr h="760593">
                <a:tc>
                  <a:txBody>
                    <a:bodyPr/>
                    <a:lstStyle/>
                    <a:p>
                      <a:pPr algn="ctr"/>
                      <a:r>
                        <a:rPr lang="fr-FR" sz="1400" u="sng" dirty="0"/>
                        <a:t>Une</a:t>
                      </a:r>
                      <a:r>
                        <a:rPr lang="fr-FR" sz="1400" u="sng" baseline="0" dirty="0"/>
                        <a:t> introduction au chapitre</a:t>
                      </a:r>
                    </a:p>
                    <a:p>
                      <a:pPr algn="ctr"/>
                      <a:r>
                        <a:rPr lang="fr-FR" sz="1400" u="none" baseline="0" dirty="0"/>
                        <a:t> Les espaces ruraux mondiaux,</a:t>
                      </a:r>
                    </a:p>
                    <a:p>
                      <a:pPr algn="ctr"/>
                      <a:r>
                        <a:rPr lang="fr-FR" sz="1400" u="none" baseline="0" dirty="0"/>
                        <a:t>entre multifonctionnalité et fragmentation.</a:t>
                      </a:r>
                      <a:endParaRPr lang="fr-FR" sz="1400" u="none" dirty="0"/>
                    </a:p>
                  </a:txBody>
                  <a:tcPr/>
                </a:tc>
                <a:tc>
                  <a:txBody>
                    <a:bodyPr/>
                    <a:lstStyle/>
                    <a:p>
                      <a:pPr algn="ctr"/>
                      <a:r>
                        <a:rPr lang="fr-FR" sz="1400" u="sng" dirty="0"/>
                        <a:t>Une</a:t>
                      </a:r>
                      <a:r>
                        <a:rPr lang="fr-FR" sz="1400" u="sng" baseline="0" dirty="0"/>
                        <a:t> entrée dans la première partie</a:t>
                      </a:r>
                    </a:p>
                    <a:p>
                      <a:pPr algn="ctr"/>
                      <a:r>
                        <a:rPr lang="fr-FR" sz="1400" u="none" baseline="0" dirty="0"/>
                        <a:t>I. Des espaces ruraux multifonctionnels.</a:t>
                      </a:r>
                      <a:endParaRPr lang="fr-FR" sz="1400" u="none" dirty="0"/>
                    </a:p>
                  </a:txBody>
                  <a:tcPr/>
                </a:tc>
                <a:extLst>
                  <a:ext uri="{0D108BD9-81ED-4DB2-BD59-A6C34878D82A}">
                    <a16:rowId xmlns:a16="http://schemas.microsoft.com/office/drawing/2014/main" val="2042283479"/>
                  </a:ext>
                </a:extLst>
              </a:tr>
              <a:tr h="538754">
                <a:tc>
                  <a:txBody>
                    <a:bodyPr/>
                    <a:lstStyle/>
                    <a:p>
                      <a:r>
                        <a:rPr lang="fr-FR" sz="1400" dirty="0"/>
                        <a:t>Problématique :</a:t>
                      </a:r>
                    </a:p>
                    <a:p>
                      <a:r>
                        <a:rPr lang="fr-FR" sz="1400" b="0" i="1" dirty="0"/>
                        <a:t>Comment s’opère la recomposition des espaces ruraux mondiaux ? </a:t>
                      </a:r>
                    </a:p>
                    <a:p>
                      <a:pPr algn="ctr"/>
                      <a:endParaRPr lang="fr-FR" sz="1400" i="0" dirty="0"/>
                    </a:p>
                  </a:txBody>
                  <a:tcPr/>
                </a:tc>
                <a:tc>
                  <a:txBody>
                    <a:bodyPr/>
                    <a:lstStyle/>
                    <a:p>
                      <a:pPr algn="just"/>
                      <a:endParaRPr lang="fr-FR" sz="1400" i="1" dirty="0"/>
                    </a:p>
                  </a:txBody>
                  <a:tcPr/>
                </a:tc>
                <a:extLst>
                  <a:ext uri="{0D108BD9-81ED-4DB2-BD59-A6C34878D82A}">
                    <a16:rowId xmlns:a16="http://schemas.microsoft.com/office/drawing/2014/main" val="10002"/>
                  </a:ext>
                </a:extLst>
              </a:tr>
            </a:tbl>
          </a:graphicData>
        </a:graphic>
      </p:graphicFrame>
      <p:pic>
        <p:nvPicPr>
          <p:cNvPr id="8" name="Image 1">
            <a:extLst>
              <a:ext uri="{FF2B5EF4-FFF2-40B4-BE49-F238E27FC236}">
                <a16:creationId xmlns:a16="http://schemas.microsoft.com/office/drawing/2014/main" id="{7620A4EA-1680-4633-9B41-8FDAD0F3D1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2909" y="2576579"/>
            <a:ext cx="4538181" cy="322190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F5C2329-4A64-4F76-9308-D923FCF6FF84}"/>
              </a:ext>
            </a:extLst>
          </p:cNvPr>
          <p:cNvSpPr/>
          <p:nvPr/>
        </p:nvSpPr>
        <p:spPr>
          <a:xfrm>
            <a:off x="352480" y="635910"/>
            <a:ext cx="426136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C9FAE1BE-A972-47D8-94FB-64F9FA391F46}"/>
              </a:ext>
            </a:extLst>
          </p:cNvPr>
          <p:cNvSpPr/>
          <p:nvPr/>
        </p:nvSpPr>
        <p:spPr>
          <a:xfrm>
            <a:off x="4486621" y="611583"/>
            <a:ext cx="4343621" cy="791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38CBF5E-1CDE-4DF1-A4A1-AA310E04394C}"/>
              </a:ext>
            </a:extLst>
          </p:cNvPr>
          <p:cNvSpPr/>
          <p:nvPr/>
        </p:nvSpPr>
        <p:spPr>
          <a:xfrm>
            <a:off x="354986" y="1424751"/>
            <a:ext cx="4190237" cy="953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4B3D712-E047-4C3C-889F-A8A1212C090A}"/>
              </a:ext>
            </a:extLst>
          </p:cNvPr>
          <p:cNvSpPr/>
          <p:nvPr/>
        </p:nvSpPr>
        <p:spPr>
          <a:xfrm>
            <a:off x="4537263" y="1385474"/>
            <a:ext cx="4306669" cy="969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A6835A49-31F6-435A-825D-AF6A5898388E}"/>
              </a:ext>
            </a:extLst>
          </p:cNvPr>
          <p:cNvSpPr txBox="1"/>
          <p:nvPr/>
        </p:nvSpPr>
        <p:spPr>
          <a:xfrm>
            <a:off x="3864757" y="5891417"/>
            <a:ext cx="2016224" cy="369332"/>
          </a:xfrm>
          <a:prstGeom prst="rect">
            <a:avLst/>
          </a:prstGeom>
          <a:noFill/>
        </p:spPr>
        <p:txBody>
          <a:bodyPr wrap="square" rtlCol="0">
            <a:spAutoFit/>
          </a:bodyPr>
          <a:lstStyle/>
          <a:p>
            <a:r>
              <a:rPr lang="fr-FR" dirty="0"/>
              <a:t>(</a:t>
            </a:r>
            <a:r>
              <a:rPr lang="fr-FR" sz="1200" dirty="0"/>
              <a:t>illustration d’André LABRIE</a:t>
            </a:r>
            <a:r>
              <a:rPr lang="fr-FR" dirty="0"/>
              <a:t>)</a:t>
            </a:r>
          </a:p>
        </p:txBody>
      </p:sp>
      <p:sp>
        <p:nvSpPr>
          <p:cNvPr id="3" name="ZoneTexte 2">
            <a:extLst>
              <a:ext uri="{FF2B5EF4-FFF2-40B4-BE49-F238E27FC236}">
                <a16:creationId xmlns:a16="http://schemas.microsoft.com/office/drawing/2014/main" id="{B48CE3AC-1026-43DC-99FF-8781DC7FABE2}"/>
              </a:ext>
            </a:extLst>
          </p:cNvPr>
          <p:cNvSpPr txBox="1"/>
          <p:nvPr/>
        </p:nvSpPr>
        <p:spPr>
          <a:xfrm>
            <a:off x="615096" y="3016597"/>
            <a:ext cx="1687813" cy="2031325"/>
          </a:xfrm>
          <a:prstGeom prst="rect">
            <a:avLst/>
          </a:prstGeom>
          <a:noFill/>
        </p:spPr>
        <p:txBody>
          <a:bodyPr wrap="square" rtlCol="0">
            <a:spAutoFit/>
          </a:bodyPr>
          <a:lstStyle/>
          <a:p>
            <a:pPr lvl="0">
              <a:defRPr/>
            </a:pPr>
            <a:r>
              <a:rPr lang="fr-FR" dirty="0">
                <a:latin typeface="Calibri" pitchFamily="34" charset="0"/>
                <a:ea typeface="Calibri" pitchFamily="34" charset="0"/>
                <a:cs typeface="Calibri Light" pitchFamily="34" charset="0"/>
              </a:rPr>
              <a:t>Consigne : </a:t>
            </a:r>
            <a:r>
              <a:rPr lang="fr-FR" b="1" i="1" dirty="0">
                <a:latin typeface="Calibri" pitchFamily="34" charset="0"/>
                <a:ea typeface="Calibri" pitchFamily="34" charset="0"/>
                <a:cs typeface="Calibri Light" pitchFamily="34" charset="0"/>
              </a:rPr>
              <a:t>Pourquoi choisir ce document-là pour présenter les espaces ruraux ?</a:t>
            </a:r>
            <a:endParaRPr lang="fr-FR" sz="2800" dirty="0">
              <a:latin typeface="Arial" pitchFamily="34" charset="0"/>
              <a:cs typeface="Arial" pitchFamily="34" charset="0"/>
            </a:endParaRPr>
          </a:p>
        </p:txBody>
      </p:sp>
      <p:sp>
        <p:nvSpPr>
          <p:cNvPr id="4" name="ZoneTexte 3">
            <a:extLst>
              <a:ext uri="{FF2B5EF4-FFF2-40B4-BE49-F238E27FC236}">
                <a16:creationId xmlns:a16="http://schemas.microsoft.com/office/drawing/2014/main" id="{7FC5CADF-03E8-43F5-BB36-CF7A39A0410C}"/>
              </a:ext>
            </a:extLst>
          </p:cNvPr>
          <p:cNvSpPr txBox="1"/>
          <p:nvPr/>
        </p:nvSpPr>
        <p:spPr>
          <a:xfrm>
            <a:off x="6841090" y="2739599"/>
            <a:ext cx="1939003" cy="2585323"/>
          </a:xfrm>
          <a:prstGeom prst="rect">
            <a:avLst/>
          </a:prstGeom>
          <a:noFill/>
        </p:spPr>
        <p:txBody>
          <a:bodyPr wrap="square" rtlCol="0">
            <a:spAutoFit/>
          </a:bodyPr>
          <a:lstStyle/>
          <a:p>
            <a:r>
              <a:rPr lang="fr-FR" dirty="0">
                <a:solidFill>
                  <a:schemeClr val="dk1"/>
                </a:solidFill>
              </a:rPr>
              <a:t>Questionnement : </a:t>
            </a:r>
            <a:r>
              <a:rPr lang="fr-FR" b="1" i="1" dirty="0">
                <a:solidFill>
                  <a:schemeClr val="dk1"/>
                </a:solidFill>
              </a:rPr>
              <a:t>Quelles sont les activités présentes dans les espaces ruraux canadiens ?</a:t>
            </a:r>
          </a:p>
          <a:p>
            <a:r>
              <a:rPr lang="fr-FR" b="1" i="1" dirty="0">
                <a:solidFill>
                  <a:schemeClr val="dk1"/>
                </a:solidFill>
              </a:rPr>
              <a:t>Classez-les en différentes catégories.</a:t>
            </a:r>
            <a:endParaRPr lang="fr-FR" dirty="0"/>
          </a:p>
        </p:txBody>
      </p:sp>
      <p:sp>
        <p:nvSpPr>
          <p:cNvPr id="7" name="Rectangle 6">
            <a:extLst>
              <a:ext uri="{FF2B5EF4-FFF2-40B4-BE49-F238E27FC236}">
                <a16:creationId xmlns:a16="http://schemas.microsoft.com/office/drawing/2014/main" id="{5A6913F8-CB44-4195-A347-4DCC13D4E341}"/>
              </a:ext>
            </a:extLst>
          </p:cNvPr>
          <p:cNvSpPr/>
          <p:nvPr/>
        </p:nvSpPr>
        <p:spPr>
          <a:xfrm>
            <a:off x="615096" y="2994490"/>
            <a:ext cx="1580640" cy="2585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AC76127-BE2F-4DA9-A1AC-9120FD1C7001}"/>
              </a:ext>
            </a:extLst>
          </p:cNvPr>
          <p:cNvSpPr/>
          <p:nvPr/>
        </p:nvSpPr>
        <p:spPr>
          <a:xfrm>
            <a:off x="6932308" y="2675482"/>
            <a:ext cx="1939003" cy="277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37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7" grpId="0" animBg="1"/>
      <p:bldP spid="1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1773</Words>
  <Application>Microsoft Office PowerPoint</Application>
  <PresentationFormat>Affichage à l'écran (4:3)</PresentationFormat>
  <Paragraphs>248</Paragraphs>
  <Slides>27</Slides>
  <Notes>1</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1</vt:i4>
      </vt:variant>
      <vt:variant>
        <vt:lpstr>Titres des diapositives</vt:lpstr>
      </vt:variant>
      <vt:variant>
        <vt:i4>27</vt:i4>
      </vt:variant>
    </vt:vector>
  </HeadingPairs>
  <TitlesOfParts>
    <vt:vector size="31" baseType="lpstr">
      <vt:lpstr>Arial</vt:lpstr>
      <vt:lpstr>Calibri</vt: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modele</dc:creator>
  <cp:lastModifiedBy>Sébastien Piecuch</cp:lastModifiedBy>
  <cp:revision>187</cp:revision>
  <dcterms:created xsi:type="dcterms:W3CDTF">2019-03-15T10:36:53Z</dcterms:created>
  <dcterms:modified xsi:type="dcterms:W3CDTF">2019-05-26T18:23:32Z</dcterms:modified>
</cp:coreProperties>
</file>