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9" r:id="rId3"/>
    <p:sldId id="290" r:id="rId4"/>
    <p:sldId id="283" r:id="rId5"/>
    <p:sldId id="270" r:id="rId6"/>
    <p:sldId id="285" r:id="rId7"/>
    <p:sldId id="289" r:id="rId8"/>
    <p:sldId id="271" r:id="rId9"/>
    <p:sldId id="286" r:id="rId10"/>
    <p:sldId id="287" r:id="rId11"/>
    <p:sldId id="284" r:id="rId12"/>
    <p:sldId id="257" r:id="rId13"/>
    <p:sldId id="258" r:id="rId14"/>
    <p:sldId id="273" r:id="rId15"/>
    <p:sldId id="274" r:id="rId16"/>
    <p:sldId id="291" r:id="rId17"/>
    <p:sldId id="297" r:id="rId18"/>
    <p:sldId id="261" r:id="rId19"/>
    <p:sldId id="295" r:id="rId20"/>
    <p:sldId id="275" r:id="rId21"/>
    <p:sldId id="276" r:id="rId22"/>
    <p:sldId id="277" r:id="rId23"/>
    <p:sldId id="263" r:id="rId24"/>
    <p:sldId id="264" r:id="rId25"/>
    <p:sldId id="262" r:id="rId26"/>
    <p:sldId id="266" r:id="rId27"/>
    <p:sldId id="267" r:id="rId28"/>
    <p:sldId id="268" r:id="rId29"/>
    <p:sldId id="27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E3D65-7B78-47B8-9E92-77214E3585F2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4D029-76E4-467B-A52E-DD7AFBC9F5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3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D029-76E4-467B-A52E-DD7AFBC9F51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3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778E11-C636-417E-922A-A0825184788D}" type="datetimeFigureOut">
              <a:rPr lang="fr-FR" smtClean="0"/>
              <a:pPr/>
              <a:t>20/10/2016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C6721-962F-4CEC-A91C-A754B3ABEE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fr.wikisource.org/wiki/Fichier:Lavisse_elementaire_181_colonies_ecole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628775"/>
            <a:ext cx="9144000" cy="3024188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QUELLE PLACE POUR </a:t>
            </a:r>
            <a:br>
              <a:rPr lang="fr-FR" b="1" u="sng" dirty="0" smtClean="0"/>
            </a:br>
            <a:r>
              <a:rPr lang="fr-FR" b="1" u="sng" dirty="0" smtClean="0"/>
              <a:t>LE « ROMAN NATIONAL » </a:t>
            </a:r>
            <a:br>
              <a:rPr lang="fr-FR" b="1" u="sng" dirty="0" smtClean="0"/>
            </a:br>
            <a:r>
              <a:rPr lang="fr-FR" b="1" u="sng" dirty="0" smtClean="0"/>
              <a:t>DANS L’ENSEIGNEMENT DE L’HISTOIRE DE FRANCE? </a:t>
            </a:r>
            <a:endParaRPr lang="fr-FR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arisrevolutionnaire.com/IMG/jpg/St_Denis_rue_224_Michelet_04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313455" cy="575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3) Les instruments du « roman national »</a:t>
            </a:r>
            <a:endParaRPr lang="fr-FR" b="1" u="sng" dirty="0"/>
          </a:p>
        </p:txBody>
      </p:sp>
      <p:pic>
        <p:nvPicPr>
          <p:cNvPr id="3" name="Picture 2" descr="http://upload.wikimedia.org/wikipedia/commons/2/2f/Lavisse_elementaire_084_jeanne_darc_ro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32856" cy="4484532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5/51/Lavisse_elementaire_098_renaissance_francois_1_marig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4874388" cy="2880320"/>
          </a:xfrm>
          <a:prstGeom prst="rect">
            <a:avLst/>
          </a:prstGeom>
          <a:noFill/>
        </p:spPr>
      </p:pic>
      <p:pic>
        <p:nvPicPr>
          <p:cNvPr id="5" name="Picture 6" descr="http://upload.wikimedia.org/wikipedia/commons/6/6c/Lavisse_elementaire_056_trois_rois_bouvi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032448" cy="298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commons/7/77/Lavisse_elementaire_006_vercingetorix_c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7276" cy="3356992"/>
          </a:xfrm>
          <a:prstGeom prst="rect">
            <a:avLst/>
          </a:prstGeom>
          <a:noFill/>
        </p:spPr>
      </p:pic>
      <p:pic>
        <p:nvPicPr>
          <p:cNvPr id="4" name="Picture 2" descr="http://www.musees-gallo-romains.com/var/cg69_site/storage/images/gallo_romain/galeries_web/peplum/2_vercingetorix_jette_ses_armes_aux_pieds_de_cesar_lionel_royer/92713-1-fre-FR/2_vercingetorix_jette_ses_armes_aux_pieds_de_cesar_lionel_royer_re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51216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II) LE « ROMAN NATIONAL » ET L’ENSEIGNEMENT DE L’HISTOIRE AUJOURD’HUI</a:t>
            </a:r>
            <a:r>
              <a:rPr lang="fr-FR" u="sng" dirty="0" smtClean="0"/>
              <a:t> : </a:t>
            </a:r>
            <a:endParaRPr lang="fr-FR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	</a:t>
            </a:r>
            <a:r>
              <a:rPr lang="fr-FR" b="1" dirty="0" smtClean="0"/>
              <a:t>1) Vers un retour du « roman national »</a:t>
            </a:r>
            <a:r>
              <a:rPr lang="fr-FR" dirty="0" smtClean="0"/>
              <a:t>? </a:t>
            </a:r>
            <a:endParaRPr lang="fr-FR" dirty="0"/>
          </a:p>
        </p:txBody>
      </p:sp>
      <p:pic>
        <p:nvPicPr>
          <p:cNvPr id="12290" name="Picture 2" descr="http://www.herodote.net/_images/Livre-bad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305050" cy="3562351"/>
          </a:xfrm>
          <a:prstGeom prst="rect">
            <a:avLst/>
          </a:prstGeom>
          <a:noFill/>
        </p:spPr>
      </p:pic>
      <p:pic>
        <p:nvPicPr>
          <p:cNvPr id="12292" name="Picture 4" descr="http://pmcdn.priceminister.com/photo/l-histoire-de-france-interdite-pourquoi-ne-sommes-nous-plus-fiers-de-notre-histoire-de-dimitri-casali-921909073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3312368" cy="3312369"/>
          </a:xfrm>
          <a:prstGeom prst="rect">
            <a:avLst/>
          </a:prstGeom>
          <a:noFill/>
        </p:spPr>
      </p:pic>
      <p:pic>
        <p:nvPicPr>
          <p:cNvPr id="12294" name="Picture 6" descr="http://i-exc.ccm2.net/iex/500/1558712133/740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20888"/>
            <a:ext cx="250507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mcdn.priceminister.com/photo/Barthas-Louis-Les-Carnets-De-Guerre-De-Louis-Barthas-Tonnelier-1914-1918-Livre-897157515_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320480" cy="4320482"/>
          </a:xfrm>
          <a:prstGeom prst="rect">
            <a:avLst/>
          </a:prstGeom>
          <a:noFill/>
        </p:spPr>
      </p:pic>
      <p:pic>
        <p:nvPicPr>
          <p:cNvPr id="20482" name="Picture 2" descr="Hélène E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1"/>
            <a:ext cx="3312368" cy="311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2) </a:t>
            </a:r>
            <a:r>
              <a:rPr lang="fr-FR" dirty="0" smtClean="0"/>
              <a:t>Les évolutions de l’enseignement de l’histoire 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" y="51922"/>
            <a:ext cx="2857500" cy="4057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0913"/>
            <a:ext cx="3238500" cy="3238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722" y="3429000"/>
            <a:ext cx="2162703" cy="32408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51922"/>
            <a:ext cx="2399076" cy="31702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364502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4664"/>
            <a:ext cx="3672408" cy="56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3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3) Le « roman national » comme objet d’étude (1</a:t>
            </a:r>
            <a:r>
              <a:rPr lang="fr-FR" b="1" u="sng" baseline="30000" dirty="0" smtClean="0"/>
              <a:t>ère</a:t>
            </a:r>
            <a:r>
              <a:rPr lang="fr-FR" b="1" u="sng" dirty="0" smtClean="0"/>
              <a:t> STMG) </a:t>
            </a:r>
            <a:endParaRPr lang="fr-FR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fr-FR" u="sng" dirty="0" smtClean="0"/>
              <a:t>Programme d’Histoire en 1</a:t>
            </a:r>
            <a:r>
              <a:rPr lang="fr-FR" u="sng" baseline="30000" dirty="0" smtClean="0"/>
              <a:t>ère</a:t>
            </a:r>
            <a:r>
              <a:rPr lang="fr-FR" u="sng" dirty="0" smtClean="0"/>
              <a:t> STMG </a:t>
            </a:r>
            <a:r>
              <a:rPr lang="fr-FR" dirty="0" smtClean="0"/>
              <a:t>: </a:t>
            </a:r>
          </a:p>
          <a:p>
            <a:pPr lvl="1" algn="just">
              <a:buFontTx/>
              <a:buChar char="-"/>
            </a:pPr>
            <a:r>
              <a:rPr lang="fr-FR" sz="3200" b="1" dirty="0" smtClean="0"/>
              <a:t>1</a:t>
            </a:r>
            <a:r>
              <a:rPr lang="fr-FR" sz="3200" b="1" baseline="30000" dirty="0" smtClean="0"/>
              <a:t>ère</a:t>
            </a:r>
            <a:r>
              <a:rPr lang="fr-FR" sz="3200" b="1" dirty="0" smtClean="0"/>
              <a:t> PARTIE </a:t>
            </a:r>
            <a:r>
              <a:rPr lang="fr-FR" sz="3200" dirty="0" smtClean="0"/>
              <a:t>: </a:t>
            </a:r>
            <a:r>
              <a:rPr lang="fr-FR" sz="3200" i="1" dirty="0" smtClean="0"/>
              <a:t>La France en République </a:t>
            </a:r>
          </a:p>
          <a:p>
            <a:pPr lvl="1" algn="just">
              <a:buNone/>
            </a:pPr>
            <a:r>
              <a:rPr lang="fr-FR" sz="3200" dirty="0" smtClean="0"/>
              <a:t>(	1880-1945)</a:t>
            </a:r>
          </a:p>
          <a:p>
            <a:pPr lvl="1" algn="just">
              <a:buNone/>
            </a:pPr>
            <a:r>
              <a:rPr lang="fr-FR" sz="3200" dirty="0" smtClean="0"/>
              <a:t>QUESTION OBLIGATOIRE : </a:t>
            </a:r>
            <a:r>
              <a:rPr lang="fr-FR" sz="3200" i="1" dirty="0" smtClean="0"/>
              <a:t>Moments et actes fondateurs (1880-1945).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1ères L / ES / 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fr-FR" dirty="0"/>
              <a:t>La République, trois républiques </a:t>
            </a:r>
          </a:p>
          <a:p>
            <a:pPr algn="just"/>
            <a:r>
              <a:rPr lang="fr-FR" b="1" dirty="0"/>
              <a:t>- L’enracinement de la culture républicaine (les décennies 1880 et 1890) </a:t>
            </a:r>
          </a:p>
          <a:p>
            <a:pPr algn="just"/>
            <a:r>
              <a:rPr lang="fr-FR" dirty="0"/>
              <a:t>-  Les  combats  de  la  Résistance  (contre  l’occupant  nazi  et  le  régime  de Vichy) et la refondation républicaine </a:t>
            </a:r>
          </a:p>
          <a:p>
            <a:pPr algn="just"/>
            <a:r>
              <a:rPr lang="fr-FR" dirty="0"/>
              <a:t>- 1958-1962, une nouvelle République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8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41DU9tJPr5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744416" cy="54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gallimard.fr/var/storage/images/product/d9b/product_9782070749027_195x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456384" cy="5104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fr-FR" sz="2400" b="1" u="sng" dirty="0" smtClean="0"/>
              <a:t>Loi du 16 juin 1881</a:t>
            </a:r>
            <a:r>
              <a:rPr lang="fr-FR" sz="2400" dirty="0" smtClean="0"/>
              <a:t> : </a:t>
            </a:r>
          </a:p>
          <a:p>
            <a:pPr lvl="1" algn="just"/>
            <a:r>
              <a:rPr lang="fr-FR" sz="2400" b="1" dirty="0" smtClean="0"/>
              <a:t>Article 1</a:t>
            </a:r>
            <a:r>
              <a:rPr lang="fr-FR" sz="2400" dirty="0" smtClean="0"/>
              <a:t> : Il ne sera plus perçu de rétribution scolaire dans les écoles primaires publiques. </a:t>
            </a:r>
          </a:p>
          <a:p>
            <a:pPr lvl="0" algn="just"/>
            <a:r>
              <a:rPr lang="fr-FR" sz="2400" b="1" u="sng" dirty="0" smtClean="0"/>
              <a:t>Loi du 28 mars 1882</a:t>
            </a:r>
            <a:r>
              <a:rPr lang="fr-FR" sz="2400" dirty="0" smtClean="0"/>
              <a:t> : </a:t>
            </a:r>
          </a:p>
          <a:p>
            <a:pPr lvl="1" algn="just"/>
            <a:r>
              <a:rPr lang="fr-FR" sz="2400" b="1" dirty="0" smtClean="0"/>
              <a:t>Article 1</a:t>
            </a:r>
            <a:r>
              <a:rPr lang="fr-FR" sz="2400" dirty="0" smtClean="0"/>
              <a:t> : L’enseignement primaire comprend : </a:t>
            </a:r>
          </a:p>
          <a:p>
            <a:pPr lvl="2" algn="just"/>
            <a:r>
              <a:rPr lang="fr-FR" dirty="0" smtClean="0"/>
              <a:t>L’instruction morale et civique ; </a:t>
            </a:r>
          </a:p>
          <a:p>
            <a:pPr lvl="2" algn="just"/>
            <a:r>
              <a:rPr lang="fr-FR" dirty="0" smtClean="0"/>
              <a:t>La lecture et l’écriture ; </a:t>
            </a:r>
          </a:p>
          <a:p>
            <a:pPr lvl="2" algn="just"/>
            <a:r>
              <a:rPr lang="fr-FR" dirty="0" smtClean="0"/>
              <a:t>La langue et les éléments de la langue française ; </a:t>
            </a:r>
          </a:p>
          <a:p>
            <a:pPr lvl="2" algn="just"/>
            <a:r>
              <a:rPr lang="fr-FR" b="1" dirty="0" smtClean="0">
                <a:solidFill>
                  <a:srgbClr val="FF0000"/>
                </a:solidFill>
              </a:rPr>
              <a:t>La géographie, particulièrement celle de la France ; </a:t>
            </a:r>
          </a:p>
          <a:p>
            <a:pPr lvl="2" algn="just"/>
            <a:r>
              <a:rPr lang="fr-FR" b="1" dirty="0" smtClean="0">
                <a:solidFill>
                  <a:srgbClr val="FF0000"/>
                </a:solidFill>
              </a:rPr>
              <a:t>L’histoire, particulièrement celle de la France jusqu’à nos jours ; </a:t>
            </a:r>
          </a:p>
          <a:p>
            <a:pPr lvl="2" algn="just"/>
            <a:r>
              <a:rPr lang="fr-FR" dirty="0" smtClean="0"/>
              <a:t>La gymnastique, </a:t>
            </a:r>
          </a:p>
          <a:p>
            <a:pPr lvl="2" algn="just"/>
            <a:r>
              <a:rPr lang="fr-FR" dirty="0" smtClean="0"/>
              <a:t>pour les garçons, les exercices militaires ; </a:t>
            </a:r>
          </a:p>
          <a:p>
            <a:pPr lvl="2" algn="just"/>
            <a:r>
              <a:rPr lang="fr-FR" dirty="0" smtClean="0"/>
              <a:t>pour les filles, les travaux d’aiguilles. </a:t>
            </a:r>
          </a:p>
          <a:p>
            <a:pPr lvl="1" algn="just"/>
            <a:r>
              <a:rPr lang="fr-FR" sz="2400" b="1" dirty="0" smtClean="0"/>
              <a:t>Article 2</a:t>
            </a:r>
            <a:r>
              <a:rPr lang="fr-FR" sz="2400" dirty="0" smtClean="0"/>
              <a:t> : Les écoles primaires vaqueront un jour par semaine, outre le dimanche, afin de permettre aux parents de faire donner s’ils le désirent, à leurs enfants, l’instruction religieuse, en dehors des édifices scolaires. […] </a:t>
            </a:r>
          </a:p>
          <a:p>
            <a:pPr lvl="1" algn="just"/>
            <a:r>
              <a:rPr lang="fr-FR" sz="2400" b="1" dirty="0" smtClean="0"/>
              <a:t>Article 4</a:t>
            </a:r>
            <a:r>
              <a:rPr lang="fr-FR" sz="2400" dirty="0" smtClean="0"/>
              <a:t> : L’instruction primaire est obligatoire pour les enfants des deux sexes âgés de six ans révolus à treize ans révolus.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Résultat de recherche d'images pour &quot;henri jules jean geoffr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2" name="AutoShape 4" descr="Résultat de recherche d'images pour &quot;henri jules jean geoffro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En classe, le travail des petits</a:t>
            </a:r>
            <a:r>
              <a:rPr lang="fr-FR" dirty="0" smtClean="0"/>
              <a:t>, par Henri Jules Jean GEOFFROY (1895)</a:t>
            </a:r>
            <a:endParaRPr lang="fr-FR" dirty="0"/>
          </a:p>
        </p:txBody>
      </p:sp>
      <p:pic>
        <p:nvPicPr>
          <p:cNvPr id="9" name="Picture 6" descr="http://www.repro-tableaux.com/kunst/henri_jules_jean_geoffroy/childrens_cla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43817"/>
            <a:ext cx="7488832" cy="486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delcampe.com/img_large/auction/000/183/655/917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3923928" cy="2937915"/>
          </a:xfrm>
          <a:prstGeom prst="rect">
            <a:avLst/>
          </a:prstGeom>
          <a:noFill/>
        </p:spPr>
      </p:pic>
      <p:pic>
        <p:nvPicPr>
          <p:cNvPr id="3" name="il_fi" descr="prof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photos1.blogger.com/blogger/4504/1414/1600/tourde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2171348" cy="3492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usees-gallo-romains.com/var/cg69_site/storage/images/gallo_romain/galeries_web/peplum/2_vercingetorix_jette_ses_armes_aux_pieds_de_cesar_lionel_royer/92713-1-fre-FR/2_vercingetorix_jette_ses_armes_aux_pieds_de_cesar_lionel_royer_re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248472" cy="2832315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7/77/Lavisse_elementaire_006_vercingetorix_ce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727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4/4c/Lavisse_elementaire_060_trois_rois_sainte_ch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536504" cy="597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eanne d'Arc à Reims lors du sacre de Charles VII, par Jules Eugène Lenepveu (1819-1898), 1886, Panthéon,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657980" cy="4226076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7/70/Lavisse_elementaire_082_jeanne_darc_re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7"/>
            <a:ext cx="4032448" cy="539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f/f5/Lavisse_elementaire_155_terreur_val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8457"/>
            <a:ext cx="4536504" cy="679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3/33/Lavisse_elementaire_158_terreur_solda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4/45/Lavisse_elementaire_181_colonies_ecol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6984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« Carte extraite de l’Atlas colonial illustré », magazine « L’Illustration », année 1929. Sourcing image : « L’âge d’or de la France coloniale » par Jacques Marseille, éditions Albin Michel (1986). Bibliothèque The Plumebook Caf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7502" cy="3429000"/>
          </a:xfrm>
          <a:prstGeom prst="rect">
            <a:avLst/>
          </a:prstGeom>
          <a:noFill/>
        </p:spPr>
      </p:pic>
      <p:pic>
        <p:nvPicPr>
          <p:cNvPr id="3074" name="Picture 2" descr="http://www.19e.org/documents/colonisation/francemaro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638" y="1916832"/>
            <a:ext cx="3278362" cy="468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120720"/>
          </a:xfrm>
        </p:spPr>
        <p:txBody>
          <a:bodyPr/>
          <a:lstStyle/>
          <a:p>
            <a:pPr algn="just"/>
            <a:r>
              <a:rPr lang="fr-FR" dirty="0"/>
              <a:t>« Roman national » : une bataille idéologique engagée il y a 30 </a:t>
            </a:r>
            <a:r>
              <a:rPr lang="fr-FR" dirty="0" smtClean="0"/>
              <a:t>ans</a:t>
            </a:r>
          </a:p>
          <a:p>
            <a:pPr algn="just"/>
            <a:r>
              <a:rPr lang="fr-FR" dirty="0"/>
              <a:t>A bas le roman national </a:t>
            </a:r>
            <a:r>
              <a:rPr lang="fr-FR" dirty="0" smtClean="0"/>
              <a:t>!</a:t>
            </a:r>
          </a:p>
          <a:p>
            <a:pPr algn="just"/>
            <a:r>
              <a:rPr lang="fr-FR" dirty="0"/>
              <a:t>La fabrique scolaire de l'histoire : illusions et désillusions du roman </a:t>
            </a:r>
            <a:r>
              <a:rPr lang="fr-FR" dirty="0" smtClean="0"/>
              <a:t>national</a:t>
            </a:r>
          </a:p>
          <a:p>
            <a:pPr algn="just"/>
            <a:r>
              <a:rPr lang="fr-FR" dirty="0"/>
              <a:t>« L’idée de vouloir faire de l’histoire un “roman national” est dérangeante </a:t>
            </a:r>
            <a:r>
              <a:rPr lang="fr-FR" dirty="0" smtClean="0"/>
              <a:t>»</a:t>
            </a:r>
          </a:p>
          <a:p>
            <a:pPr algn="just"/>
            <a:r>
              <a:rPr lang="fr-FR" dirty="0"/>
              <a:t>Le roman national reprend des couleurs </a:t>
            </a:r>
            <a:endParaRPr lang="fr-FR" dirty="0" smtClean="0"/>
          </a:p>
          <a:p>
            <a:pPr algn="just"/>
            <a:r>
              <a:rPr lang="fr-FR" dirty="0"/>
              <a:t>Malheurs actuels de l’histoire : Valeurs actuelles et le roman national</a:t>
            </a:r>
          </a:p>
        </p:txBody>
      </p:sp>
    </p:spTree>
    <p:extLst>
      <p:ext uri="{BB962C8B-B14F-4D97-AF65-F5344CB8AC3E}">
        <p14:creationId xmlns:p14="http://schemas.microsoft.com/office/powerpoint/2010/main" val="2464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I) LE « ROMAN NATIONAL », MYTHE REPUBLICAIN ET PATRIOTIQUE 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fr-FR" dirty="0" smtClean="0"/>
              <a:t>		</a:t>
            </a:r>
            <a:r>
              <a:rPr lang="fr-FR" b="1" u="sng" dirty="0" smtClean="0"/>
              <a:t>1) « </a:t>
            </a:r>
            <a:r>
              <a:rPr lang="fr-FR" b="1" i="1" u="sng" dirty="0" smtClean="0"/>
              <a:t>La connaissance de l'Histoire éclaire l'amour de la patrie</a:t>
            </a:r>
            <a:r>
              <a:rPr lang="fr-FR" b="1" u="sng" dirty="0" smtClean="0"/>
              <a:t> » (Ernest LAVISSE)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prof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ages.delcampe.com/img_large/auction/000/183/655/917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653" y="1772816"/>
            <a:ext cx="5151347" cy="3856906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2) Les figures tutélaires de Lavisse et de Michelet : </a:t>
            </a:r>
            <a:endParaRPr lang="fr-FR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5973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sz="3600" dirty="0" smtClean="0"/>
              <a:t>Olivier LOUBES, </a:t>
            </a:r>
            <a:r>
              <a:rPr lang="fr-FR" sz="3600" i="1" dirty="0" smtClean="0"/>
              <a:t>L’école et la patrie en France dans le premier XXème siècle</a:t>
            </a:r>
            <a:r>
              <a:rPr lang="fr-FR" sz="3600" dirty="0" smtClean="0"/>
              <a:t>, 1999. </a:t>
            </a:r>
          </a:p>
          <a:p>
            <a:pPr algn="just">
              <a:buNone/>
            </a:pPr>
            <a:endParaRPr lang="fr-FR" sz="3600" dirty="0" smtClean="0"/>
          </a:p>
          <a:p>
            <a:pPr algn="just">
              <a:buNone/>
            </a:pPr>
            <a:r>
              <a:rPr lang="fr-FR" sz="3200" i="1" dirty="0" smtClean="0"/>
              <a:t>« L'histoire de la France montre que dans notre pays les fils ont toujours vengé les désastres de leurs pères.» </a:t>
            </a:r>
          </a:p>
          <a:p>
            <a:pPr algn="just">
              <a:buNone/>
            </a:pPr>
            <a:endParaRPr lang="fr-FR" sz="3600" i="1" dirty="0" smtClean="0"/>
          </a:p>
          <a:p>
            <a:pPr marL="548640" lvl="4" indent="-41148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fr-FR" sz="3200" i="1" dirty="0" smtClean="0"/>
              <a:t>« France et Humanité ne sont pas deux mots qui s'opposent l'un à l'autre ; ils sont conjoints et inséparables. Notre Patrie est la plus humaine des patries ! »</a:t>
            </a:r>
            <a:endParaRPr lang="fr-FR" sz="3200" dirty="0" smtClean="0"/>
          </a:p>
          <a:p>
            <a:pPr algn="just">
              <a:buNone/>
            </a:pPr>
            <a:endParaRPr lang="fr-F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705"/>
            <a:ext cx="4104456" cy="67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20px-F%C3%A9lix_Nadar_1820-1910_portraits_Jules_Miche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600400" cy="50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editionsdesequateurs.fr/web/bundles/equateurs/images/livres/pop/Equateurs0802_HistoireFrancePleBelCharlesV_Miche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456384" cy="4993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isrevolutionnaire.com/IMG/jpg/Pere_Lachaise_Michelet_Jules_52eme_section_02_min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744416" cy="4987564"/>
          </a:xfrm>
          <a:prstGeom prst="rect">
            <a:avLst/>
          </a:prstGeom>
          <a:noFill/>
        </p:spPr>
      </p:pic>
      <p:pic>
        <p:nvPicPr>
          <p:cNvPr id="1028" name="Picture 4" descr="http://www.traces-h.net/statuaire/hvilleparis/ilvhparis/350/10dc_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384376" cy="508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845</TotalTime>
  <Words>223</Words>
  <Application>Microsoft Office PowerPoint</Application>
  <PresentationFormat>Affichage à l'écran (4:3)</PresentationFormat>
  <Paragraphs>45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QUELLE PLACE POUR  LE « ROMAN NATIONAL »  DANS L’ENSEIGNEMENT DE L’HISTOIRE DE FRANCE? </vt:lpstr>
      <vt:lpstr>Présentation PowerPoint</vt:lpstr>
      <vt:lpstr>Présentation PowerPoint</vt:lpstr>
      <vt:lpstr>I) LE « ROMAN NATIONAL », MYTHE REPUBLICAIN ET PATRIOTIQUE : </vt:lpstr>
      <vt:lpstr>2) Les figures tutélaires de Lavisse et de Michelet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3) Les instruments du « roman national »</vt:lpstr>
      <vt:lpstr>Présentation PowerPoint</vt:lpstr>
      <vt:lpstr>II) LE « ROMAN NATIONAL » ET L’ENSEIGNEMENT DE L’HISTOIRE AUJOURD’HUI : </vt:lpstr>
      <vt:lpstr>Présentation PowerPoint</vt:lpstr>
      <vt:lpstr>2) Les évolutions de l’enseignement de l’histoire </vt:lpstr>
      <vt:lpstr>Présentation PowerPoint</vt:lpstr>
      <vt:lpstr>Présentation PowerPoint</vt:lpstr>
      <vt:lpstr>3) Le « roman national » comme objet d’étude (1ère STMG) </vt:lpstr>
      <vt:lpstr>1ères L / ES / S</vt:lpstr>
      <vt:lpstr>Présentation PowerPoint</vt:lpstr>
      <vt:lpstr>En classe, le travail des petits, par Henri Jules Jean GEOFFROY (1895)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ROMAN NATIONAL</dc:title>
  <dc:creator>saa</dc:creator>
  <cp:lastModifiedBy>SAADI ALLIOUA</cp:lastModifiedBy>
  <cp:revision>100</cp:revision>
  <dcterms:created xsi:type="dcterms:W3CDTF">2014-12-06T08:57:06Z</dcterms:created>
  <dcterms:modified xsi:type="dcterms:W3CDTF">2016-10-20T17:09:39Z</dcterms:modified>
</cp:coreProperties>
</file>